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71" r:id="rId8"/>
    <p:sldId id="272" r:id="rId9"/>
    <p:sldId id="264" r:id="rId10"/>
    <p:sldId id="265" r:id="rId11"/>
    <p:sldId id="266" r:id="rId12"/>
    <p:sldId id="267" r:id="rId13"/>
    <p:sldId id="280" r:id="rId14"/>
    <p:sldId id="277" r:id="rId15"/>
    <p:sldId id="273" r:id="rId16"/>
    <p:sldId id="274" r:id="rId17"/>
    <p:sldId id="275" r:id="rId18"/>
    <p:sldId id="276" r:id="rId19"/>
    <p:sldId id="270" r:id="rId20"/>
    <p:sldId id="268" r:id="rId21"/>
    <p:sldId id="278" r:id="rId22"/>
    <p:sldId id="269" r:id="rId23"/>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17" name="16 Marcador de pie de página"/>
          <p:cNvSpPr>
            <a:spLocks noGrp="1"/>
          </p:cNvSpPr>
          <p:nvPr>
            <p:ph type="ftr" sz="quarter" idx="11"/>
          </p:nvPr>
        </p:nvSpPr>
        <p:spPr/>
        <p:txBody>
          <a:bodyPr/>
          <a:lstStyle/>
          <a:p>
            <a:endParaRPr kumimoji="0" lang="en-US" dirty="0"/>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t>‹Nº›</a:t>
            </a:fld>
            <a:endParaRPr kumimoji="0" lang="en-US" sz="1400" dirty="0">
              <a:solidFill>
                <a:srgbClr val="FFFFFF"/>
              </a:solidFill>
            </a:endParaRPr>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5" name="4 Marcador de pie de página"/>
          <p:cNvSpPr>
            <a:spLocks noGrp="1"/>
          </p:cNvSpPr>
          <p:nvPr>
            <p:ph type="ftr" sz="quarter" idx="11"/>
          </p:nvPr>
        </p:nvSpPr>
        <p:spPr/>
        <p:txBody>
          <a:bodyPr/>
          <a:lstStyle/>
          <a:p>
            <a:endParaRPr kumimoji="0" lang="en-US" dirty="0"/>
          </a:p>
        </p:txBody>
      </p:sp>
      <p:sp>
        <p:nvSpPr>
          <p:cNvPr id="6" name="5 Marcador de número de diapositiva"/>
          <p:cNvSpPr>
            <a:spLocks noGrp="1"/>
          </p:cNvSpPr>
          <p:nvPr>
            <p:ph type="sldNum" sz="quarter" idx="12"/>
          </p:nvPr>
        </p:nvSpPr>
        <p:spPr/>
        <p:txBody>
          <a:bodyPr/>
          <a:lstStyle/>
          <a:p>
            <a:fld id="{6F42FDE4-A7DD-41A7-A0A6-9B649FB43336}" type="slidenum">
              <a:rPr kumimoji="0" lang="en-US" smtClean="0"/>
              <a:t>‹Nº›</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5" name="4 Marcador de pie de página"/>
          <p:cNvSpPr>
            <a:spLocks noGrp="1"/>
          </p:cNvSpPr>
          <p:nvPr>
            <p:ph type="ftr" sz="quarter" idx="11"/>
          </p:nvPr>
        </p:nvSpPr>
        <p:spPr/>
        <p:txBody>
          <a:bodyPr/>
          <a:lstStyle/>
          <a:p>
            <a:endParaRPr kumimoji="0" lang="en-US" dirty="0"/>
          </a:p>
        </p:txBody>
      </p:sp>
      <p:sp>
        <p:nvSpPr>
          <p:cNvPr id="6" name="5 Marcador de número de diapositiva"/>
          <p:cNvSpPr>
            <a:spLocks noGrp="1"/>
          </p:cNvSpPr>
          <p:nvPr>
            <p:ph type="sldNum" sz="quarter" idx="12"/>
          </p:nvPr>
        </p:nvSpPr>
        <p:spPr/>
        <p:txBody>
          <a:bodyPr/>
          <a:lstStyle/>
          <a:p>
            <a:fld id="{6F42FDE4-A7DD-41A7-A0A6-9B649FB43336}" type="slidenum">
              <a:rPr kumimoji="0" lang="en-US" smtClean="0"/>
              <a:t>‹Nº›</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4" name="3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5" name="4 Marcador de pie de página"/>
          <p:cNvSpPr>
            <a:spLocks noGrp="1"/>
          </p:cNvSpPr>
          <p:nvPr>
            <p:ph type="ftr" sz="quarter" idx="11"/>
          </p:nvPr>
        </p:nvSpPr>
        <p:spPr/>
        <p:txBody>
          <a:bodyPr/>
          <a:lstStyle/>
          <a:p>
            <a:endParaRPr kumimoji="0" lang="en-US" dirty="0"/>
          </a:p>
        </p:txBody>
      </p:sp>
      <p:sp>
        <p:nvSpPr>
          <p:cNvPr id="6" name="5 Marcador de número de diapositiva"/>
          <p:cNvSpPr>
            <a:spLocks noGrp="1"/>
          </p:cNvSpPr>
          <p:nvPr>
            <p:ph type="sldNum" sz="quarter" idx="12"/>
          </p:nvPr>
        </p:nvSpPr>
        <p:spPr/>
        <p:txBody>
          <a:bodyPr/>
          <a:lstStyle/>
          <a:p>
            <a:fld id="{6F42FDE4-A7DD-41A7-A0A6-9B649FB43336}" type="slidenum">
              <a:rPr kumimoji="0" lang="en-US" smtClean="0"/>
              <a:t>‹Nº›</a:t>
            </a:fld>
            <a:endParaRPr kumimoji="0"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5" name="4 Marcador de pie de página"/>
          <p:cNvSpPr>
            <a:spLocks noGrp="1"/>
          </p:cNvSpPr>
          <p:nvPr>
            <p:ph type="ftr" sz="quarter" idx="11"/>
          </p:nvPr>
        </p:nvSpPr>
        <p:spPr>
          <a:xfrm>
            <a:off x="800100" y="6172200"/>
            <a:ext cx="4000500" cy="457200"/>
          </a:xfrm>
        </p:spPr>
        <p:txBody>
          <a:bodyPr/>
          <a:lstStyle/>
          <a:p>
            <a:endParaRPr kumimoji="0" lang="en-US" dirty="0"/>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5 Marcador de número de diapositiva"/>
          <p:cNvSpPr>
            <a:spLocks noGrp="1"/>
          </p:cNvSpPr>
          <p:nvPr>
            <p:ph type="sldNum" sz="quarter" idx="12"/>
          </p:nvPr>
        </p:nvSpPr>
        <p:spPr>
          <a:xfrm>
            <a:off x="146304" y="6208776"/>
            <a:ext cx="457200" cy="457200"/>
          </a:xfrm>
        </p:spPr>
        <p:txBody>
          <a:bodyPr/>
          <a:lstStyle/>
          <a:p>
            <a:fld id="{6F42FDE4-A7DD-41A7-A0A6-9B649FB43336}" type="slidenum">
              <a:rPr kumimoji="0" lang="en-US" smtClean="0"/>
              <a:t>‹Nº›</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5" name="4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6" name="5 Marcador de pie de página"/>
          <p:cNvSpPr>
            <a:spLocks noGrp="1"/>
          </p:cNvSpPr>
          <p:nvPr>
            <p:ph type="ftr" sz="quarter" idx="11"/>
          </p:nvPr>
        </p:nvSpPr>
        <p:spPr/>
        <p:txBody>
          <a:bodyPr/>
          <a:lstStyle/>
          <a:p>
            <a:endParaRPr kumimoji="0" lang="en-US" dirty="0"/>
          </a:p>
        </p:txBody>
      </p:sp>
      <p:sp>
        <p:nvSpPr>
          <p:cNvPr id="7" name="6 Marcador de número de diapositiva"/>
          <p:cNvSpPr>
            <a:spLocks noGrp="1"/>
          </p:cNvSpPr>
          <p:nvPr>
            <p:ph type="sldNum" sz="quarter" idx="12"/>
          </p:nvPr>
        </p:nvSpPr>
        <p:spPr/>
        <p:txBody>
          <a:bodyPr/>
          <a:lstStyle/>
          <a:p>
            <a:fld id="{6F42FDE4-A7DD-41A7-A0A6-9B649FB43336}" type="slidenum">
              <a:rPr kumimoji="0" lang="en-US" smtClean="0"/>
              <a:t>‹Nº›</a:t>
            </a:fld>
            <a:endParaRPr kumimoji="0" lang="en-US" dirty="0"/>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7" name="6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8" name="7 Marcador de pie de página"/>
          <p:cNvSpPr>
            <a:spLocks noGrp="1"/>
          </p:cNvSpPr>
          <p:nvPr>
            <p:ph type="ftr" sz="quarter" idx="11"/>
          </p:nvPr>
        </p:nvSpPr>
        <p:spPr/>
        <p:txBody>
          <a:bodyPr/>
          <a:lstStyle/>
          <a:p>
            <a:endParaRPr kumimoji="0" lang="en-US" dirty="0"/>
          </a:p>
        </p:txBody>
      </p:sp>
      <p:sp>
        <p:nvSpPr>
          <p:cNvPr id="9" name="8 Marcador de número de diapositiva"/>
          <p:cNvSpPr>
            <a:spLocks noGrp="1"/>
          </p:cNvSpPr>
          <p:nvPr>
            <p:ph type="sldNum" sz="quarter" idx="12"/>
          </p:nvPr>
        </p:nvSpPr>
        <p:spPr/>
        <p:txBody>
          <a:bodyPr/>
          <a:lstStyle/>
          <a:p>
            <a:fld id="{6F42FDE4-A7DD-41A7-A0A6-9B649FB43336}" type="slidenum">
              <a:rPr kumimoji="0" lang="en-US" smtClean="0"/>
              <a:t>‹Nº›</a:t>
            </a:fld>
            <a:endParaRPr kumimoji="0" lang="en-US" dirty="0"/>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4" name="3 Marcador de pie de página"/>
          <p:cNvSpPr>
            <a:spLocks noGrp="1"/>
          </p:cNvSpPr>
          <p:nvPr>
            <p:ph type="ftr" sz="quarter" idx="11"/>
          </p:nvPr>
        </p:nvSpPr>
        <p:spPr/>
        <p:txBody>
          <a:bodyPr/>
          <a:lstStyle/>
          <a:p>
            <a:endParaRPr kumimoji="0" lang="en-US" dirty="0"/>
          </a:p>
        </p:txBody>
      </p:sp>
      <p:sp>
        <p:nvSpPr>
          <p:cNvPr id="5" name="4 Marcador de número de diapositiva"/>
          <p:cNvSpPr>
            <a:spLocks noGrp="1"/>
          </p:cNvSpPr>
          <p:nvPr>
            <p:ph type="sldNum" sz="quarter" idx="12"/>
          </p:nvPr>
        </p:nvSpPr>
        <p:spPr/>
        <p:txBody>
          <a:bodyPr/>
          <a:lstStyle/>
          <a:p>
            <a:fld id="{6F42FDE4-A7DD-41A7-A0A6-9B649FB43336}" type="slidenum">
              <a:rPr kumimoji="0" lang="en-US" smtClean="0"/>
              <a:t>‹Nº›</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3" name="2 Marcador de pie de página"/>
          <p:cNvSpPr>
            <a:spLocks noGrp="1"/>
          </p:cNvSpPr>
          <p:nvPr>
            <p:ph type="ftr" sz="quarter" idx="11"/>
          </p:nvPr>
        </p:nvSpPr>
        <p:spPr/>
        <p:txBody>
          <a:bodyPr/>
          <a:lstStyle/>
          <a:p>
            <a:endParaRPr kumimoji="0" lang="en-US" dirty="0"/>
          </a:p>
        </p:txBody>
      </p:sp>
      <p:sp>
        <p:nvSpPr>
          <p:cNvPr id="4" name="3 Marcador de número de diapositiva"/>
          <p:cNvSpPr>
            <a:spLocks noGrp="1"/>
          </p:cNvSpPr>
          <p:nvPr>
            <p:ph type="sldNum" sz="quarter" idx="12"/>
          </p:nvPr>
        </p:nvSpPr>
        <p:spPr/>
        <p:txBody>
          <a:bodyPr/>
          <a:lstStyle/>
          <a:p>
            <a:fld id="{6F42FDE4-A7DD-41A7-A0A6-9B649FB43336}" type="slidenum">
              <a:rPr kumimoji="0" lang="en-US" smtClean="0"/>
              <a:t>‹Nº›</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6" name="5 Marcador de pie de página"/>
          <p:cNvSpPr>
            <a:spLocks noGrp="1"/>
          </p:cNvSpPr>
          <p:nvPr>
            <p:ph type="ftr" sz="quarter" idx="11"/>
          </p:nvPr>
        </p:nvSpPr>
        <p:spPr/>
        <p:txBody>
          <a:bodyPr/>
          <a:lstStyle/>
          <a:p>
            <a:endParaRPr kumimoji="0" lang="en-US" dirty="0"/>
          </a:p>
        </p:txBody>
      </p:sp>
      <p:sp>
        <p:nvSpPr>
          <p:cNvPr id="7" name="6 Marcador de número de diapositiva"/>
          <p:cNvSpPr>
            <a:spLocks noGrp="1"/>
          </p:cNvSpPr>
          <p:nvPr>
            <p:ph type="sldNum" sz="quarter" idx="12"/>
          </p:nvPr>
        </p:nvSpPr>
        <p:spPr/>
        <p:txBody>
          <a:bodyPr/>
          <a:lstStyle/>
          <a:p>
            <a:fld id="{6F42FDE4-A7DD-41A7-A0A6-9B649FB43336}" type="slidenum">
              <a:rPr kumimoji="0" lang="en-US" smtClean="0"/>
              <a:t>‹Nº›</a:t>
            </a:fld>
            <a:endParaRPr kumimoji="0" lang="en-US" dirty="0"/>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p:txBody>
          <a:bodyPr/>
          <a:lstStyle/>
          <a:p>
            <a:fld id="{564CF2E0-CCC4-4E1E-9902-C3C36AB3FDA4}" type="datetimeFigureOut">
              <a:rPr lang="en-US" smtClean="0"/>
              <a:t>6/11/2021</a:t>
            </a:fld>
            <a:endParaRPr lang="en-US" dirty="0"/>
          </a:p>
        </p:txBody>
      </p:sp>
      <p:sp>
        <p:nvSpPr>
          <p:cNvPr id="6" name="5 Marcador de pie de página"/>
          <p:cNvSpPr>
            <a:spLocks noGrp="1"/>
          </p:cNvSpPr>
          <p:nvPr>
            <p:ph type="ftr" sz="quarter" idx="11"/>
          </p:nvPr>
        </p:nvSpPr>
        <p:spPr>
          <a:xfrm>
            <a:off x="914400" y="6172200"/>
            <a:ext cx="3886200" cy="457200"/>
          </a:xfrm>
        </p:spPr>
        <p:txBody>
          <a:bodyPr/>
          <a:lstStyle/>
          <a:p>
            <a:endParaRPr kumimoji="0" lang="en-US" dirty="0"/>
          </a:p>
        </p:txBody>
      </p:sp>
      <p:sp>
        <p:nvSpPr>
          <p:cNvPr id="7" name="6 Marcador de número de diapositiva"/>
          <p:cNvSpPr>
            <a:spLocks noGrp="1"/>
          </p:cNvSpPr>
          <p:nvPr>
            <p:ph type="sldNum" sz="quarter" idx="12"/>
          </p:nvPr>
        </p:nvSpPr>
        <p:spPr>
          <a:xfrm>
            <a:off x="146304" y="6208776"/>
            <a:ext cx="457200" cy="457200"/>
          </a:xfrm>
        </p:spPr>
        <p:txBody>
          <a:bodyPr/>
          <a:lstStyle/>
          <a:p>
            <a:fld id="{6F42FDE4-A7DD-41A7-A0A6-9B649FB43336}" type="slidenum">
              <a:rPr kumimoji="0" lang="en-US" smtClean="0"/>
              <a:t>‹Nº›</a:t>
            </a:fld>
            <a:endParaRPr kumimoji="0" lang="en-US" dirty="0"/>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dirty="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564CF2E0-CCC4-4E1E-9902-C3C36AB3FDA4}" type="datetimeFigureOut">
              <a:rPr lang="en-US" smtClean="0"/>
              <a:t>6/11/2021</a:t>
            </a:fld>
            <a:endParaRPr lang="en-US" sz="1400" dirty="0">
              <a:solidFill>
                <a:schemeClr val="tx2"/>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t>‹Nº›</a:t>
            </a:fld>
            <a:endParaRPr kumimoji="0" lang="en-US" sz="1400" dirty="0">
              <a:solidFill>
                <a:srgbClr val="FFFFFF"/>
              </a:solidFill>
              <a:latin typeface="+mj-lt"/>
              <a:ea typeface="+mj-ea"/>
              <a:cs typeface="+mj-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p:txBody>
          <a:bodyPr>
            <a:normAutofit fontScale="85000" lnSpcReduction="10000"/>
          </a:bodyPr>
          <a:lstStyle/>
          <a:p>
            <a:endParaRPr lang="es-MX" sz="4500" dirty="0"/>
          </a:p>
          <a:p>
            <a:r>
              <a:rPr lang="es-MX" sz="4500" b="1" dirty="0">
                <a:solidFill>
                  <a:schemeClr val="accent2">
                    <a:lumMod val="75000"/>
                  </a:schemeClr>
                </a:solidFill>
              </a:rPr>
              <a:t>www.delgadoyasociados.com</a:t>
            </a:r>
          </a:p>
        </p:txBody>
      </p:sp>
      <p:sp>
        <p:nvSpPr>
          <p:cNvPr id="3" name="2 Título"/>
          <p:cNvSpPr>
            <a:spLocks noGrp="1"/>
          </p:cNvSpPr>
          <p:nvPr>
            <p:ph type="ctrTitle"/>
          </p:nvPr>
        </p:nvSpPr>
        <p:spPr/>
        <p:txBody>
          <a:bodyPr>
            <a:normAutofit/>
          </a:bodyPr>
          <a:lstStyle/>
          <a:p>
            <a:r>
              <a:rPr lang="es-MX" dirty="0"/>
              <a:t>DELGADO ROBLES Y ASOCIADOS SC</a:t>
            </a:r>
            <a:br>
              <a:rPr lang="es-MX" dirty="0"/>
            </a:br>
            <a:r>
              <a:rPr lang="es-MX" dirty="0"/>
              <a:t>SERVICIOS CONTABLES Y FISCALES</a:t>
            </a:r>
          </a:p>
        </p:txBody>
      </p:sp>
    </p:spTree>
    <p:extLst>
      <p:ext uri="{BB962C8B-B14F-4D97-AF65-F5344CB8AC3E}">
        <p14:creationId xmlns:p14="http://schemas.microsoft.com/office/powerpoint/2010/main" val="402553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2000" b="1" i="1" u="sng" dirty="0">
                <a:solidFill>
                  <a:schemeClr val="accent1">
                    <a:lumMod val="75000"/>
                  </a:schemeClr>
                </a:solidFill>
              </a:rPr>
              <a:t>II.- SERVICIOS</a:t>
            </a:r>
          </a:p>
          <a:p>
            <a:endParaRPr lang="es-MX" sz="2000" b="1" i="1" u="sng" dirty="0">
              <a:solidFill>
                <a:schemeClr val="accent1">
                  <a:lumMod val="75000"/>
                </a:schemeClr>
              </a:solidFill>
            </a:endParaRPr>
          </a:p>
          <a:p>
            <a:r>
              <a:rPr lang="es-MX" sz="2000" b="1" i="1" dirty="0">
                <a:solidFill>
                  <a:schemeClr val="accent1">
                    <a:lumMod val="75000"/>
                  </a:schemeClr>
                </a:solidFill>
              </a:rPr>
              <a:t>B.- IMPUESTOS</a:t>
            </a:r>
          </a:p>
          <a:p>
            <a:r>
              <a:rPr lang="es-MX" sz="2000" b="1" i="1" dirty="0">
                <a:solidFill>
                  <a:schemeClr val="accent1">
                    <a:lumMod val="75000"/>
                  </a:schemeClr>
                </a:solidFill>
              </a:rPr>
              <a:t>Realización de los cálculos de Impuestos para personas fiscas y personas morales, tanto federales como locales, dentro del marco de leyes tributarias, soporte en contestación de Requerimientos del SAT, IMSS e INFONAVIT. Preparación y presentación de Declaraciones mensuales y/o anuales. Planeaciones fiscales con la finalidad de eliminar, disminuir o diferir el pago de Impuestos dentro del marco legal</a:t>
            </a:r>
          </a:p>
          <a:p>
            <a:endParaRPr lang="es-MX" sz="2000" b="1" dirty="0">
              <a:solidFill>
                <a:schemeClr val="accent1">
                  <a:lumMod val="75000"/>
                </a:schemeClr>
              </a:solidFill>
            </a:endParaRPr>
          </a:p>
          <a:p>
            <a:r>
              <a:rPr lang="es-MX" sz="2000" b="1" i="1" dirty="0">
                <a:solidFill>
                  <a:schemeClr val="accent1">
                    <a:lumMod val="75000"/>
                  </a:schemeClr>
                </a:solidFill>
              </a:rPr>
              <a:t>Amplia experiencia en Devoluciones o compensaciones de Impuestos, tanto a nivel de administraciones locales o bien ante la Administración de Grandes Contribuyentes.</a:t>
            </a:r>
          </a:p>
          <a:p>
            <a:endParaRPr lang="es-MX" sz="2000" b="1" i="1" dirty="0">
              <a:solidFill>
                <a:schemeClr val="accent1">
                  <a:lumMod val="75000"/>
                </a:schemeClr>
              </a:solidFill>
            </a:endParaRPr>
          </a:p>
        </p:txBody>
      </p:sp>
    </p:spTree>
    <p:extLst>
      <p:ext uri="{BB962C8B-B14F-4D97-AF65-F5344CB8AC3E}">
        <p14:creationId xmlns:p14="http://schemas.microsoft.com/office/powerpoint/2010/main" val="2608003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B.- IMPUESTOS</a:t>
            </a:r>
          </a:p>
          <a:p>
            <a:r>
              <a:rPr lang="es-MX" sz="1800" b="1" i="1" dirty="0">
                <a:solidFill>
                  <a:schemeClr val="accent1">
                    <a:lumMod val="75000"/>
                  </a:schemeClr>
                </a:solidFill>
              </a:rPr>
              <a:t>NUESTROS SERVICIOS INCLUYEN:</a:t>
            </a:r>
          </a:p>
          <a:p>
            <a:r>
              <a:rPr lang="es-MX" sz="1800" b="1" i="1" dirty="0">
                <a:solidFill>
                  <a:schemeClr val="accent1">
                    <a:lumMod val="75000"/>
                  </a:schemeClr>
                </a:solidFill>
              </a:rPr>
              <a:t>________________________________________</a:t>
            </a:r>
          </a:p>
          <a:p>
            <a:r>
              <a:rPr lang="es-MX" sz="1800" b="1" i="1" dirty="0">
                <a:solidFill>
                  <a:schemeClr val="accent1">
                    <a:lumMod val="75000"/>
                  </a:schemeClr>
                </a:solidFill>
              </a:rPr>
              <a:t>•	Diagnóstico</a:t>
            </a:r>
          </a:p>
          <a:p>
            <a:r>
              <a:rPr lang="es-MX" sz="1800" b="1" i="1" dirty="0">
                <a:solidFill>
                  <a:schemeClr val="accent1">
                    <a:lumMod val="75000"/>
                  </a:schemeClr>
                </a:solidFill>
              </a:rPr>
              <a:t>•	Cálculo de Impuestos</a:t>
            </a:r>
          </a:p>
          <a:p>
            <a:r>
              <a:rPr lang="es-MX" sz="1800" b="1" i="1" dirty="0">
                <a:solidFill>
                  <a:schemeClr val="accent1">
                    <a:lumMod val="75000"/>
                  </a:schemeClr>
                </a:solidFill>
              </a:rPr>
              <a:t>•	Presentación de Declaraciones mensuales y anuales</a:t>
            </a:r>
          </a:p>
          <a:p>
            <a:r>
              <a:rPr lang="es-MX" sz="1800" b="1" i="1" dirty="0">
                <a:solidFill>
                  <a:schemeClr val="accent1">
                    <a:lumMod val="75000"/>
                  </a:schemeClr>
                </a:solidFill>
              </a:rPr>
              <a:t>•	Seguimiento a Auditorías SAT &amp; Requerimientos</a:t>
            </a:r>
          </a:p>
          <a:p>
            <a:r>
              <a:rPr lang="es-MX" sz="1800" b="1" i="1" dirty="0">
                <a:solidFill>
                  <a:schemeClr val="accent1">
                    <a:lumMod val="75000"/>
                  </a:schemeClr>
                </a:solidFill>
              </a:rPr>
              <a:t>•	Devoluciones y compensaciones de impuestos a nivel Local como en Grandes </a:t>
            </a:r>
          </a:p>
          <a:p>
            <a:r>
              <a:rPr lang="es-MX" sz="1800" b="1" i="1" dirty="0">
                <a:solidFill>
                  <a:schemeClr val="accent1">
                    <a:lumMod val="75000"/>
                  </a:schemeClr>
                </a:solidFill>
              </a:rPr>
              <a:t>	Contribuyentes</a:t>
            </a:r>
          </a:p>
          <a:p>
            <a:r>
              <a:rPr lang="es-MX" sz="1800" b="1" i="1" dirty="0">
                <a:solidFill>
                  <a:schemeClr val="accent1">
                    <a:lumMod val="75000"/>
                  </a:schemeClr>
                </a:solidFill>
              </a:rPr>
              <a:t>•	Planeaciones fiscales</a:t>
            </a:r>
          </a:p>
          <a:p>
            <a:r>
              <a:rPr lang="es-MX" sz="1800" b="1" i="1" dirty="0">
                <a:solidFill>
                  <a:schemeClr val="accent1">
                    <a:lumMod val="75000"/>
                  </a:schemeClr>
                </a:solidFill>
              </a:rPr>
              <a:t>•	Presentación de avisos Ley Antilavado</a:t>
            </a:r>
          </a:p>
          <a:p>
            <a:endParaRPr lang="es-MX" sz="1800" b="1" i="1" dirty="0">
              <a:solidFill>
                <a:schemeClr val="accent1">
                  <a:lumMod val="75000"/>
                </a:schemeClr>
              </a:solidFill>
            </a:endParaRPr>
          </a:p>
          <a:p>
            <a:endParaRPr lang="es-MX" sz="1800" b="1" i="1" dirty="0">
              <a:solidFill>
                <a:schemeClr val="accent1">
                  <a:lumMod val="75000"/>
                </a:schemeClr>
              </a:solidFill>
            </a:endParaRPr>
          </a:p>
          <a:p>
            <a:endParaRPr lang="es-MX" sz="1800" b="1" dirty="0">
              <a:solidFill>
                <a:schemeClr val="accent1">
                  <a:lumMod val="75000"/>
                </a:schemeClr>
              </a:solidFill>
            </a:endParaRPr>
          </a:p>
        </p:txBody>
      </p:sp>
    </p:spTree>
    <p:extLst>
      <p:ext uri="{BB962C8B-B14F-4D97-AF65-F5344CB8AC3E}">
        <p14:creationId xmlns:p14="http://schemas.microsoft.com/office/powerpoint/2010/main" val="1542820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C.- NOMINAS</a:t>
            </a:r>
          </a:p>
          <a:p>
            <a:r>
              <a:rPr lang="es-MX" sz="1800" b="1" i="1" dirty="0">
                <a:solidFill>
                  <a:schemeClr val="accent1">
                    <a:lumMod val="75000"/>
                  </a:schemeClr>
                </a:solidFill>
              </a:rPr>
              <a:t>Apoyo en la elaboración de Nominas y determinación de los impuestos relacionados con las mismas,  ISR, IMSS E INFONAVIT, impuesto sobre Nóminas,  así como elaboración de recibos y generación de los archivos electrónicos para su pago vía transferencia bancaria.</a:t>
            </a:r>
          </a:p>
          <a:p>
            <a:r>
              <a:rPr lang="es-MX" sz="1800" b="1" i="1" dirty="0">
                <a:solidFill>
                  <a:schemeClr val="accent1">
                    <a:lumMod val="75000"/>
                  </a:schemeClr>
                </a:solidFill>
              </a:rPr>
              <a:t>NUESTROS SERVICIOS INCLUYEN:</a:t>
            </a:r>
          </a:p>
          <a:p>
            <a:r>
              <a:rPr lang="es-MX" sz="1800" b="1" i="1" dirty="0">
                <a:solidFill>
                  <a:schemeClr val="accent1">
                    <a:lumMod val="75000"/>
                  </a:schemeClr>
                </a:solidFill>
              </a:rPr>
              <a:t>________________________________________</a:t>
            </a:r>
          </a:p>
          <a:p>
            <a:r>
              <a:rPr lang="es-MX" sz="1800" b="1" i="1" dirty="0">
                <a:solidFill>
                  <a:schemeClr val="accent1">
                    <a:lumMod val="75000"/>
                  </a:schemeClr>
                </a:solidFill>
              </a:rPr>
              <a:t>•	Elaboración de la nominas</a:t>
            </a:r>
          </a:p>
          <a:p>
            <a:r>
              <a:rPr lang="es-MX" sz="1800" b="1" i="1" dirty="0">
                <a:solidFill>
                  <a:schemeClr val="accent1">
                    <a:lumMod val="75000"/>
                  </a:schemeClr>
                </a:solidFill>
              </a:rPr>
              <a:t>•	Cálculo de Impuestos relacionados con la misma.</a:t>
            </a:r>
          </a:p>
          <a:p>
            <a:r>
              <a:rPr lang="es-MX" sz="1800" b="1" i="1" dirty="0">
                <a:solidFill>
                  <a:schemeClr val="accent1">
                    <a:lumMod val="75000"/>
                  </a:schemeClr>
                </a:solidFill>
              </a:rPr>
              <a:t>•	Presentación de Declaraciones Informativas</a:t>
            </a:r>
          </a:p>
          <a:p>
            <a:r>
              <a:rPr lang="es-MX" sz="1800" b="1" i="1" dirty="0">
                <a:solidFill>
                  <a:schemeClr val="accent1">
                    <a:lumMod val="75000"/>
                  </a:schemeClr>
                </a:solidFill>
              </a:rPr>
              <a:t>•	Seguimiento a Auditorías SAT &amp; Requerimientos</a:t>
            </a:r>
          </a:p>
          <a:p>
            <a:endParaRPr lang="es-MX" sz="1800" b="1" i="1" dirty="0">
              <a:solidFill>
                <a:schemeClr val="accent1">
                  <a:lumMod val="75000"/>
                </a:schemeClr>
              </a:solidFill>
            </a:endParaRPr>
          </a:p>
          <a:p>
            <a:endParaRPr lang="es-MX" sz="1800" b="1" dirty="0">
              <a:solidFill>
                <a:schemeClr val="accent1">
                  <a:lumMod val="75000"/>
                </a:schemeClr>
              </a:solidFill>
            </a:endParaRPr>
          </a:p>
        </p:txBody>
      </p:sp>
    </p:spTree>
    <p:extLst>
      <p:ext uri="{BB962C8B-B14F-4D97-AF65-F5344CB8AC3E}">
        <p14:creationId xmlns:p14="http://schemas.microsoft.com/office/powerpoint/2010/main" val="2512032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D.- PLANEACIONES FISCALES</a:t>
            </a:r>
          </a:p>
          <a:p>
            <a:r>
              <a:rPr lang="es-MX" sz="1800" b="1" i="1" dirty="0">
                <a:solidFill>
                  <a:schemeClr val="accent1">
                    <a:lumMod val="75000"/>
                  </a:schemeClr>
                </a:solidFill>
              </a:rPr>
              <a:t>Desarrollo de estrategias de conformidad con las leyes tributarias vigentes, con un diseño exclusivo para cada cliente en base a un análisis de sus actividades y estructura empresarial,  con el objetivo de reducir, eliminar o diferir cargas tributarias, siempre dentro de los límites de la ley, y  contando con el soporte documental que demuestre la licitud del proceso.</a:t>
            </a:r>
          </a:p>
          <a:p>
            <a:r>
              <a:rPr lang="es-MX" sz="1800" b="1" i="1" dirty="0">
                <a:solidFill>
                  <a:schemeClr val="accent1">
                    <a:lumMod val="75000"/>
                  </a:schemeClr>
                </a:solidFill>
              </a:rPr>
              <a:t>NUESTROS SERVICIOS INCLUYEN:</a:t>
            </a:r>
          </a:p>
          <a:p>
            <a:pPr marL="285750" indent="-285750">
              <a:buFont typeface="Arial" panose="020B0604020202020204" pitchFamily="34" charset="0"/>
              <a:buChar char="•"/>
            </a:pPr>
            <a:r>
              <a:rPr lang="es-MX" b="1" i="1" dirty="0">
                <a:solidFill>
                  <a:schemeClr val="accent1">
                    <a:lumMod val="75000"/>
                  </a:schemeClr>
                </a:solidFill>
              </a:rPr>
              <a:t> 	</a:t>
            </a:r>
            <a:r>
              <a:rPr lang="es-MX" sz="1800" b="1" i="1" dirty="0">
                <a:solidFill>
                  <a:schemeClr val="accent1">
                    <a:lumMod val="75000"/>
                  </a:schemeClr>
                </a:solidFill>
              </a:rPr>
              <a:t>Análisis de la empresa</a:t>
            </a:r>
          </a:p>
          <a:p>
            <a:pPr marL="285750" indent="-285750">
              <a:buFont typeface="Arial" panose="020B0604020202020204" pitchFamily="34" charset="0"/>
              <a:buChar char="•"/>
            </a:pPr>
            <a:r>
              <a:rPr lang="es-MX" sz="1800" b="1" i="1" dirty="0">
                <a:solidFill>
                  <a:schemeClr val="accent1">
                    <a:lumMod val="75000"/>
                  </a:schemeClr>
                </a:solidFill>
              </a:rPr>
              <a:t>	Diagnóstico de la situación</a:t>
            </a:r>
          </a:p>
          <a:p>
            <a:pPr marL="285750" indent="-285750">
              <a:buFont typeface="Arial" panose="020B0604020202020204" pitchFamily="34" charset="0"/>
              <a:buChar char="•"/>
            </a:pPr>
            <a:r>
              <a:rPr lang="es-MX" sz="1800" b="1" i="1" dirty="0">
                <a:solidFill>
                  <a:schemeClr val="accent1">
                    <a:lumMod val="75000"/>
                  </a:schemeClr>
                </a:solidFill>
              </a:rPr>
              <a:t>	Presentación de Alternativas</a:t>
            </a:r>
          </a:p>
          <a:p>
            <a:pPr marL="285750" indent="-285750">
              <a:buFont typeface="Arial" panose="020B0604020202020204" pitchFamily="34" charset="0"/>
              <a:buChar char="•"/>
            </a:pPr>
            <a:r>
              <a:rPr lang="es-MX" sz="1800" b="1" i="1" dirty="0">
                <a:solidFill>
                  <a:schemeClr val="accent1">
                    <a:lumMod val="75000"/>
                  </a:schemeClr>
                </a:solidFill>
              </a:rPr>
              <a:t>	Implementación de la estrategia</a:t>
            </a:r>
          </a:p>
          <a:p>
            <a:pPr marL="285750" indent="-285750">
              <a:buFont typeface="Arial" panose="020B0604020202020204" pitchFamily="34" charset="0"/>
              <a:buChar char="•"/>
            </a:pPr>
            <a:r>
              <a:rPr lang="es-MX" sz="1800" b="1" i="1" dirty="0">
                <a:solidFill>
                  <a:schemeClr val="accent1">
                    <a:lumMod val="75000"/>
                  </a:schemeClr>
                </a:solidFill>
              </a:rPr>
              <a:t>	Seguimiento.</a:t>
            </a:r>
          </a:p>
          <a:p>
            <a:endParaRPr lang="es-MX" sz="1800" b="1" i="1" dirty="0">
              <a:solidFill>
                <a:schemeClr val="accent1">
                  <a:lumMod val="75000"/>
                </a:schemeClr>
              </a:solidFill>
            </a:endParaRPr>
          </a:p>
          <a:p>
            <a:endParaRPr lang="es-MX" sz="1800" b="1" dirty="0">
              <a:solidFill>
                <a:schemeClr val="accent1">
                  <a:lumMod val="75000"/>
                </a:schemeClr>
              </a:solidFill>
            </a:endParaRPr>
          </a:p>
        </p:txBody>
      </p:sp>
    </p:spTree>
    <p:extLst>
      <p:ext uri="{BB962C8B-B14F-4D97-AF65-F5344CB8AC3E}">
        <p14:creationId xmlns:p14="http://schemas.microsoft.com/office/powerpoint/2010/main" val="4072717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E.- LEGALES  Y FISCALES DE ACTUALIDAD</a:t>
            </a:r>
          </a:p>
          <a:p>
            <a:r>
              <a:rPr lang="es-MX" sz="2800" b="1" i="1" dirty="0">
                <a:solidFill>
                  <a:schemeClr val="accent1">
                    <a:lumMod val="75000"/>
                  </a:schemeClr>
                </a:solidFill>
              </a:rPr>
              <a:t>Liquidaciones  de empresas</a:t>
            </a:r>
          </a:p>
          <a:p>
            <a:endParaRPr lang="es-MX" sz="1800" b="1" i="1" dirty="0">
              <a:solidFill>
                <a:schemeClr val="accent1">
                  <a:lumMod val="75000"/>
                </a:schemeClr>
              </a:solidFill>
            </a:endParaRPr>
          </a:p>
          <a:p>
            <a:pPr marL="342900" indent="-342900">
              <a:buFont typeface="+mj-lt"/>
              <a:buAutoNum type="arabicPeriod"/>
            </a:pPr>
            <a:r>
              <a:rPr lang="es-MX" b="1" i="1" dirty="0">
                <a:solidFill>
                  <a:schemeClr val="accent1">
                    <a:lumMod val="75000"/>
                  </a:schemeClr>
                </a:solidFill>
              </a:rPr>
              <a:t>Soporte en Procesos de Liquidación.</a:t>
            </a:r>
          </a:p>
          <a:p>
            <a:pPr marL="342900" indent="-342900">
              <a:buFont typeface="+mj-lt"/>
              <a:buAutoNum type="arabicPeriod"/>
            </a:pPr>
            <a:r>
              <a:rPr lang="es-MX" b="1" i="1" dirty="0">
                <a:solidFill>
                  <a:schemeClr val="accent1">
                    <a:lumMod val="75000"/>
                  </a:schemeClr>
                </a:solidFill>
              </a:rPr>
              <a:t>Planeación &amp; Logística  del proceso,  aspecto legal , contable y fiscal.</a:t>
            </a:r>
          </a:p>
          <a:p>
            <a:pPr marL="342900" indent="-342900">
              <a:buFont typeface="+mj-lt"/>
              <a:buAutoNum type="arabicPeriod"/>
            </a:pPr>
            <a:r>
              <a:rPr lang="es-MX" b="1" i="1" dirty="0">
                <a:solidFill>
                  <a:schemeClr val="accent1">
                    <a:lumMod val="75000"/>
                  </a:schemeClr>
                </a:solidFill>
              </a:rPr>
              <a:t>Liquidación de personal.</a:t>
            </a:r>
          </a:p>
          <a:p>
            <a:pPr marL="342900" indent="-342900">
              <a:buFont typeface="+mj-lt"/>
              <a:buAutoNum type="arabicPeriod"/>
            </a:pPr>
            <a:r>
              <a:rPr lang="es-MX" b="1" i="1" dirty="0">
                <a:solidFill>
                  <a:schemeClr val="accent1">
                    <a:lumMod val="75000"/>
                  </a:schemeClr>
                </a:solidFill>
              </a:rPr>
              <a:t>Distribución del capital contable a los socios.</a:t>
            </a:r>
          </a:p>
          <a:p>
            <a:pPr marL="342900" indent="-342900">
              <a:buFont typeface="+mj-lt"/>
              <a:buAutoNum type="arabicPeriod"/>
            </a:pPr>
            <a:r>
              <a:rPr lang="es-MX" b="1" i="1" dirty="0">
                <a:solidFill>
                  <a:schemeClr val="accent1">
                    <a:lumMod val="75000"/>
                  </a:schemeClr>
                </a:solidFill>
              </a:rPr>
              <a:t>Trámites ante instituciones (SAT, IMSS,SIEM, SE &amp; Estado).</a:t>
            </a:r>
          </a:p>
          <a:p>
            <a:endParaRPr lang="es-MX" sz="1800" b="1" dirty="0">
              <a:solidFill>
                <a:schemeClr val="accent1">
                  <a:lumMod val="75000"/>
                </a:schemeClr>
              </a:solidFill>
            </a:endParaRPr>
          </a:p>
        </p:txBody>
      </p:sp>
    </p:spTree>
    <p:extLst>
      <p:ext uri="{BB962C8B-B14F-4D97-AF65-F5344CB8AC3E}">
        <p14:creationId xmlns:p14="http://schemas.microsoft.com/office/powerpoint/2010/main" val="4094298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F.- LEGALES Y FISCALES DE ACTUALIDAD</a:t>
            </a:r>
          </a:p>
          <a:p>
            <a:r>
              <a:rPr lang="es-MX" sz="2500" b="1" i="1" u="sng" dirty="0">
                <a:solidFill>
                  <a:schemeClr val="accent1">
                    <a:lumMod val="75000"/>
                  </a:schemeClr>
                </a:solidFill>
              </a:rPr>
              <a:t>Devolución de saldos a favor de impuestos</a:t>
            </a:r>
            <a:endParaRPr lang="es-MX" sz="2500" b="1" i="1" dirty="0">
              <a:solidFill>
                <a:schemeClr val="accent1">
                  <a:lumMod val="75000"/>
                </a:schemeClr>
              </a:solidFill>
            </a:endParaRPr>
          </a:p>
          <a:p>
            <a:endParaRPr lang="es-MX" sz="2500" b="1" dirty="0">
              <a:solidFill>
                <a:schemeClr val="accent1">
                  <a:lumMod val="75000"/>
                </a:schemeClr>
              </a:solidFill>
            </a:endParaRPr>
          </a:p>
          <a:p>
            <a:pPr>
              <a:buFont typeface="Wingdings" pitchFamily="2" charset="2"/>
              <a:buChar char="Ø"/>
            </a:pPr>
            <a:r>
              <a:rPr lang="es-MX" sz="2500" dirty="0">
                <a:solidFill>
                  <a:schemeClr val="accent1">
                    <a:lumMod val="75000"/>
                  </a:schemeClr>
                </a:solidFill>
              </a:rPr>
              <a:t>IVA</a:t>
            </a:r>
          </a:p>
          <a:p>
            <a:pPr>
              <a:buFont typeface="Wingdings" pitchFamily="2" charset="2"/>
              <a:buChar char="Ø"/>
            </a:pPr>
            <a:r>
              <a:rPr lang="es-MX" sz="2500" dirty="0">
                <a:solidFill>
                  <a:schemeClr val="accent1">
                    <a:lumMod val="75000"/>
                  </a:schemeClr>
                </a:solidFill>
              </a:rPr>
              <a:t>IEPS</a:t>
            </a:r>
          </a:p>
          <a:p>
            <a:pPr>
              <a:buFont typeface="Wingdings" pitchFamily="2" charset="2"/>
              <a:buChar char="Ø"/>
            </a:pPr>
            <a:r>
              <a:rPr lang="es-MX" sz="2500" dirty="0">
                <a:solidFill>
                  <a:schemeClr val="accent1">
                    <a:lumMod val="75000"/>
                  </a:schemeClr>
                </a:solidFill>
              </a:rPr>
              <a:t>ISR</a:t>
            </a:r>
          </a:p>
          <a:p>
            <a:pPr>
              <a:buFont typeface="Wingdings" pitchFamily="2" charset="2"/>
              <a:buChar char="Ø"/>
            </a:pPr>
            <a:r>
              <a:rPr lang="es-MX" sz="2500" dirty="0">
                <a:solidFill>
                  <a:schemeClr val="accent1">
                    <a:lumMod val="75000"/>
                  </a:schemeClr>
                </a:solidFill>
              </a:rPr>
              <a:t>IETU</a:t>
            </a:r>
          </a:p>
          <a:p>
            <a:pPr>
              <a:buFont typeface="Wingdings" pitchFamily="2" charset="2"/>
              <a:buChar char="Ø"/>
            </a:pPr>
            <a:r>
              <a:rPr lang="es-MX" sz="2500" dirty="0">
                <a:solidFill>
                  <a:schemeClr val="accent1">
                    <a:lumMod val="75000"/>
                  </a:schemeClr>
                </a:solidFill>
              </a:rPr>
              <a:t>IMPAC pagados en los últimos 10 ejercicios</a:t>
            </a:r>
          </a:p>
          <a:p>
            <a:endParaRPr lang="es-MX" sz="2500" b="1" dirty="0">
              <a:solidFill>
                <a:schemeClr val="accent1">
                  <a:lumMod val="75000"/>
                </a:schemeClr>
              </a:solidFill>
            </a:endParaRPr>
          </a:p>
        </p:txBody>
      </p:sp>
    </p:spTree>
    <p:extLst>
      <p:ext uri="{BB962C8B-B14F-4D97-AF65-F5344CB8AC3E}">
        <p14:creationId xmlns:p14="http://schemas.microsoft.com/office/powerpoint/2010/main" val="3891541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F.- LEGALES Y FISCALES DE ACTUALIDAD</a:t>
            </a:r>
          </a:p>
          <a:p>
            <a:r>
              <a:rPr lang="es-MX" sz="1800" b="1" i="1" u="sng" dirty="0">
                <a:solidFill>
                  <a:schemeClr val="accent1">
                    <a:lumMod val="75000"/>
                  </a:schemeClr>
                </a:solidFill>
              </a:rPr>
              <a:t>Devolución de saldos a favor de impuestos</a:t>
            </a:r>
            <a:endParaRPr lang="es-MX" sz="1800" b="1" i="1" dirty="0">
              <a:solidFill>
                <a:schemeClr val="accent1">
                  <a:lumMod val="75000"/>
                </a:schemeClr>
              </a:solidFill>
            </a:endParaRPr>
          </a:p>
          <a:p>
            <a:r>
              <a:rPr lang="es-MX" sz="1800" dirty="0">
                <a:solidFill>
                  <a:schemeClr val="accent1">
                    <a:lumMod val="75000"/>
                  </a:schemeClr>
                </a:solidFill>
              </a:rPr>
              <a:t>Actualmente las autoridades esta revisando de manera mas exhaustiva las devoluciones y en muchos de los casos, solicitan mucha información, las difieren o simplemente no autorizan la devolución, sin embargo hemos obtenido respuesta favorable de los trámites que realizamos, soportándonos en lo siguiente:</a:t>
            </a:r>
          </a:p>
          <a:p>
            <a:pPr marL="342900" indent="-342900">
              <a:buFont typeface="+mj-lt"/>
              <a:buAutoNum type="arabicPeriod"/>
            </a:pPr>
            <a:r>
              <a:rPr lang="es-MX" sz="1800" b="1" i="1" dirty="0">
                <a:solidFill>
                  <a:schemeClr val="accent1">
                    <a:lumMod val="75000"/>
                  </a:schemeClr>
                </a:solidFill>
              </a:rPr>
              <a:t>Contamos con amplia experiencia en Devoluciones o compensaciones de Impuestos, tanto a nivel de administraciones locales o bien ante la Administración de Grandes Contribuyentes. </a:t>
            </a:r>
          </a:p>
          <a:p>
            <a:pPr marL="342900" indent="-342900">
              <a:buFont typeface="+mj-lt"/>
              <a:buAutoNum type="arabicPeriod"/>
            </a:pPr>
            <a:endParaRPr lang="es-MX" sz="1800" b="1" i="1" dirty="0">
              <a:solidFill>
                <a:schemeClr val="accent1">
                  <a:lumMod val="75000"/>
                </a:schemeClr>
              </a:solidFill>
            </a:endParaRPr>
          </a:p>
          <a:p>
            <a:pPr marL="342900" indent="-342900">
              <a:buFont typeface="+mj-lt"/>
              <a:buAutoNum type="arabicPeriod"/>
            </a:pPr>
            <a:r>
              <a:rPr lang="es-MX" sz="1800" b="1" i="1" dirty="0">
                <a:solidFill>
                  <a:schemeClr val="accent1">
                    <a:lumMod val="75000"/>
                  </a:schemeClr>
                </a:solidFill>
              </a:rPr>
              <a:t>Revisamos y apoyamos en la contestación de los requerimientos emitidos por la autoridad, cuidando los aspectos que sabemos se enfoca la autoridad  evitando riesgos de rechazo.</a:t>
            </a:r>
          </a:p>
          <a:p>
            <a:endParaRPr lang="es-MX" sz="1800" b="1" dirty="0">
              <a:solidFill>
                <a:schemeClr val="accent1">
                  <a:lumMod val="75000"/>
                </a:schemeClr>
              </a:solidFill>
            </a:endParaRPr>
          </a:p>
        </p:txBody>
      </p:sp>
    </p:spTree>
    <p:extLst>
      <p:ext uri="{BB962C8B-B14F-4D97-AF65-F5344CB8AC3E}">
        <p14:creationId xmlns:p14="http://schemas.microsoft.com/office/powerpoint/2010/main" val="1882644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F.- LEGALES Y FISCALES DE ACTUALIDAD</a:t>
            </a:r>
          </a:p>
          <a:p>
            <a:r>
              <a:rPr lang="es-MX" sz="1800" b="1" i="1" u="sng" dirty="0">
                <a:solidFill>
                  <a:schemeClr val="accent1">
                    <a:lumMod val="75000"/>
                  </a:schemeClr>
                </a:solidFill>
              </a:rPr>
              <a:t>Devolución de saldos a favor de impuestos</a:t>
            </a:r>
            <a:endParaRPr lang="es-MX" sz="1800" b="1" i="1" dirty="0">
              <a:solidFill>
                <a:schemeClr val="accent1">
                  <a:lumMod val="75000"/>
                </a:schemeClr>
              </a:solidFill>
            </a:endParaRPr>
          </a:p>
          <a:p>
            <a:pPr marL="342900" indent="-342900">
              <a:buFont typeface="+mj-lt"/>
              <a:buAutoNum type="arabicPeriod" startAt="3"/>
            </a:pPr>
            <a:r>
              <a:rPr lang="es-MX" sz="1800" b="1" i="1" dirty="0">
                <a:solidFill>
                  <a:schemeClr val="accent1">
                    <a:lumMod val="75000"/>
                  </a:schemeClr>
                </a:solidFill>
              </a:rPr>
              <a:t>Damos seguimiento y atención personalizada  ante el SAT, directamente con personal de jerarquía, acompañados por la persona designada para estos efectos como representante legal de la empresa, con el fin monitorear el estatus del trámite.</a:t>
            </a:r>
          </a:p>
          <a:p>
            <a:pPr marL="342900" indent="-342900">
              <a:buFont typeface="+mj-lt"/>
              <a:buAutoNum type="arabicPeriod" startAt="3"/>
            </a:pPr>
            <a:r>
              <a:rPr lang="es-MX" sz="1800" b="1" i="1" dirty="0">
                <a:solidFill>
                  <a:schemeClr val="accent1">
                    <a:lumMod val="75000"/>
                  </a:schemeClr>
                </a:solidFill>
              </a:rPr>
              <a:t>Cabe aclarar que esta gestión se maneja todo dentro del marco legal.</a:t>
            </a:r>
          </a:p>
          <a:p>
            <a:pPr marL="342900" indent="-342900">
              <a:buFont typeface="+mj-lt"/>
              <a:buAutoNum type="arabicPeriod" startAt="3"/>
            </a:pPr>
            <a:endParaRPr lang="es-MX" sz="1800" b="1" i="1" dirty="0">
              <a:solidFill>
                <a:schemeClr val="accent1">
                  <a:lumMod val="75000"/>
                </a:schemeClr>
              </a:solidFill>
            </a:endParaRPr>
          </a:p>
          <a:p>
            <a:r>
              <a:rPr lang="es-MX" sz="1800" b="1" i="1" dirty="0">
                <a:solidFill>
                  <a:schemeClr val="accent1">
                    <a:lumMod val="75000"/>
                  </a:schemeClr>
                </a:solidFill>
              </a:rPr>
              <a:t>De esta manera obtenemos resoluciones favorables y en la medida que avancemos se reducen los tiempos de respuesta por parte de la autoridad.</a:t>
            </a:r>
            <a:endParaRPr lang="es-MX" sz="1800" b="1" dirty="0">
              <a:solidFill>
                <a:schemeClr val="accent1">
                  <a:lumMod val="75000"/>
                </a:schemeClr>
              </a:solidFill>
            </a:endParaRPr>
          </a:p>
        </p:txBody>
      </p:sp>
    </p:spTree>
    <p:extLst>
      <p:ext uri="{BB962C8B-B14F-4D97-AF65-F5344CB8AC3E}">
        <p14:creationId xmlns:p14="http://schemas.microsoft.com/office/powerpoint/2010/main" val="3918719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F.- LEGALES Y FISCALES DE ACTUALIDAD</a:t>
            </a:r>
          </a:p>
          <a:p>
            <a:r>
              <a:rPr lang="es-MX" sz="1800" b="1" i="1" u="sng" dirty="0">
                <a:solidFill>
                  <a:schemeClr val="accent1">
                    <a:lumMod val="75000"/>
                  </a:schemeClr>
                </a:solidFill>
              </a:rPr>
              <a:t>Devolución de saldos a favor de impuestos</a:t>
            </a:r>
          </a:p>
          <a:p>
            <a:endParaRPr lang="es-MX" sz="1800" b="1" i="1" dirty="0">
              <a:solidFill>
                <a:schemeClr val="accent1">
                  <a:lumMod val="75000"/>
                </a:schemeClr>
              </a:solidFill>
            </a:endParaRPr>
          </a:p>
          <a:p>
            <a:r>
              <a:rPr lang="es-MX" sz="2800" b="1" i="1" dirty="0">
                <a:solidFill>
                  <a:schemeClr val="accent1">
                    <a:lumMod val="75000"/>
                  </a:schemeClr>
                </a:solidFill>
              </a:rPr>
              <a:t>Nuestros honorarios se liquidan hasta que la devolución es autorizada y depositada en la cuenta de la compañía.</a:t>
            </a:r>
          </a:p>
          <a:p>
            <a:endParaRPr lang="es-MX" sz="2800" b="1" i="1" dirty="0">
              <a:solidFill>
                <a:schemeClr val="accent1">
                  <a:lumMod val="75000"/>
                </a:schemeClr>
              </a:solidFill>
            </a:endParaRPr>
          </a:p>
          <a:p>
            <a:r>
              <a:rPr lang="es-MX" sz="2800" b="1" i="1" dirty="0">
                <a:solidFill>
                  <a:schemeClr val="accent1">
                    <a:lumMod val="75000"/>
                  </a:schemeClr>
                </a:solidFill>
              </a:rPr>
              <a:t>Se maneja con base en un porcentaje del importe  obtenido.</a:t>
            </a:r>
          </a:p>
        </p:txBody>
      </p:sp>
    </p:spTree>
    <p:extLst>
      <p:ext uri="{BB962C8B-B14F-4D97-AF65-F5344CB8AC3E}">
        <p14:creationId xmlns:p14="http://schemas.microsoft.com/office/powerpoint/2010/main" val="42827266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F.- LEGALES Y FISCALES DE ACTUALIDAD (CONTAMOS CON ALIANZAS ESTRATEGICAS)</a:t>
            </a:r>
          </a:p>
          <a:p>
            <a:endParaRPr lang="es-MX" sz="1800" b="1" i="1" dirty="0">
              <a:solidFill>
                <a:schemeClr val="accent1">
                  <a:lumMod val="75000"/>
                </a:schemeClr>
              </a:solidFill>
            </a:endParaRPr>
          </a:p>
          <a:p>
            <a:r>
              <a:rPr lang="es-MX" sz="1800" b="1" i="1" dirty="0">
                <a:solidFill>
                  <a:schemeClr val="accent1">
                    <a:lumMod val="75000"/>
                  </a:schemeClr>
                </a:solidFill>
              </a:rPr>
              <a:t>Contamos con alianzas estratégicas con abogados fiscalistas con amplia experiencia, para cualquier asunto relacionado con litigio fiscal, Amparo contra Leyes, etc.</a:t>
            </a:r>
          </a:p>
          <a:p>
            <a:endParaRPr lang="es-MX" sz="1800" b="1" dirty="0">
              <a:solidFill>
                <a:schemeClr val="accent1">
                  <a:lumMod val="75000"/>
                </a:schemeClr>
              </a:solidFill>
            </a:endParaRPr>
          </a:p>
        </p:txBody>
      </p:sp>
    </p:spTree>
    <p:extLst>
      <p:ext uri="{BB962C8B-B14F-4D97-AF65-F5344CB8AC3E}">
        <p14:creationId xmlns:p14="http://schemas.microsoft.com/office/powerpoint/2010/main" val="2658771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548681"/>
            <a:ext cx="7772400" cy="1512168"/>
          </a:xfrm>
        </p:spPr>
        <p:txBody>
          <a:bodyPr>
            <a:noAutofit/>
          </a:bodyPr>
          <a:lstStyle/>
          <a:p>
            <a:br>
              <a:rPr lang="es-ES" sz="2400" b="1" i="1" dirty="0">
                <a:solidFill>
                  <a:schemeClr val="accent1">
                    <a:lumMod val="75000"/>
                  </a:schemeClr>
                </a:solidFill>
                <a:latin typeface="Franklin Gothic Heavy" pitchFamily="34" charset="0"/>
              </a:rPr>
            </a:br>
            <a:br>
              <a:rPr lang="es-ES" sz="2400" b="1" i="1" dirty="0">
                <a:solidFill>
                  <a:schemeClr val="accent1">
                    <a:lumMod val="75000"/>
                  </a:schemeClr>
                </a:solidFill>
                <a:latin typeface="Franklin Gothic Heavy" pitchFamily="34" charset="0"/>
              </a:rPr>
            </a:br>
            <a:br>
              <a:rPr lang="es-ES" sz="2400" b="1" i="1" dirty="0">
                <a:solidFill>
                  <a:schemeClr val="accent1">
                    <a:lumMod val="75000"/>
                  </a:schemeClr>
                </a:solidFill>
                <a:latin typeface="Franklin Gothic Heavy" pitchFamily="34" charset="0"/>
              </a:rPr>
            </a:br>
            <a:br>
              <a:rPr lang="es-ES" sz="2400" b="1" i="1" dirty="0">
                <a:solidFill>
                  <a:schemeClr val="accent1">
                    <a:lumMod val="75000"/>
                  </a:schemeClr>
                </a:solidFill>
                <a:latin typeface="Franklin Gothic Heavy" pitchFamily="34" charset="0"/>
              </a:rPr>
            </a:br>
            <a:br>
              <a:rPr lang="es-ES" sz="2400" b="1" i="1" dirty="0">
                <a:solidFill>
                  <a:schemeClr val="accent1">
                    <a:lumMod val="75000"/>
                  </a:schemeClr>
                </a:solidFill>
                <a:latin typeface="Franklin Gothic Heavy" pitchFamily="34" charset="0"/>
              </a:rPr>
            </a:br>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2060848"/>
            <a:ext cx="7772400" cy="4193430"/>
          </a:xfrm>
        </p:spPr>
        <p:txBody>
          <a:bodyPr>
            <a:noAutofit/>
          </a:bodyPr>
          <a:lstStyle/>
          <a:p>
            <a:endParaRPr lang="en-US" b="1" dirty="0">
              <a:solidFill>
                <a:schemeClr val="accent2">
                  <a:lumMod val="75000"/>
                </a:schemeClr>
              </a:solidFill>
            </a:endParaRPr>
          </a:p>
          <a:p>
            <a:r>
              <a:rPr lang="en-US" b="1" dirty="0">
                <a:solidFill>
                  <a:schemeClr val="accent2">
                    <a:lumMod val="75000"/>
                  </a:schemeClr>
                </a:solidFill>
              </a:rPr>
              <a:t>I N D I C E </a:t>
            </a:r>
            <a:r>
              <a:rPr lang="en-US" dirty="0">
                <a:solidFill>
                  <a:schemeClr val="accent2">
                    <a:lumMod val="75000"/>
                  </a:schemeClr>
                </a:solidFill>
              </a:rPr>
              <a:t>:</a:t>
            </a:r>
            <a:endParaRPr lang="es-ES" b="1" i="1" dirty="0">
              <a:solidFill>
                <a:schemeClr val="accent2">
                  <a:lumMod val="75000"/>
                </a:schemeClr>
              </a:solidFill>
            </a:endParaRPr>
          </a:p>
          <a:p>
            <a:r>
              <a:rPr lang="es-ES" b="1" i="1" dirty="0">
                <a:solidFill>
                  <a:schemeClr val="accent2">
                    <a:lumMod val="75000"/>
                  </a:schemeClr>
                </a:solidFill>
              </a:rPr>
              <a:t>HISTORIA </a:t>
            </a:r>
            <a:endParaRPr lang="es-MX" dirty="0">
              <a:solidFill>
                <a:schemeClr val="accent2">
                  <a:lumMod val="75000"/>
                </a:schemeClr>
              </a:solidFill>
            </a:endParaRPr>
          </a:p>
          <a:p>
            <a:r>
              <a:rPr lang="es-ES" b="1" i="1" dirty="0">
                <a:solidFill>
                  <a:schemeClr val="accent2">
                    <a:lumMod val="75000"/>
                  </a:schemeClr>
                </a:solidFill>
              </a:rPr>
              <a:t>MISION </a:t>
            </a:r>
            <a:endParaRPr lang="es-MX" dirty="0">
              <a:solidFill>
                <a:schemeClr val="accent2">
                  <a:lumMod val="75000"/>
                </a:schemeClr>
              </a:solidFill>
            </a:endParaRPr>
          </a:p>
          <a:p>
            <a:r>
              <a:rPr lang="es-ES" b="1" i="1" dirty="0">
                <a:solidFill>
                  <a:schemeClr val="accent2">
                    <a:lumMod val="75000"/>
                  </a:schemeClr>
                </a:solidFill>
              </a:rPr>
              <a:t>VISION </a:t>
            </a:r>
            <a:endParaRPr lang="es-MX" dirty="0">
              <a:solidFill>
                <a:schemeClr val="accent2">
                  <a:lumMod val="75000"/>
                </a:schemeClr>
              </a:solidFill>
            </a:endParaRPr>
          </a:p>
          <a:p>
            <a:r>
              <a:rPr lang="es-ES" b="1" i="1" dirty="0">
                <a:solidFill>
                  <a:schemeClr val="accent2">
                    <a:lumMod val="75000"/>
                  </a:schemeClr>
                </a:solidFill>
              </a:rPr>
              <a:t>VALORES</a:t>
            </a:r>
            <a:endParaRPr lang="es-MX" dirty="0">
              <a:solidFill>
                <a:schemeClr val="accent2">
                  <a:lumMod val="75000"/>
                </a:schemeClr>
              </a:solidFill>
            </a:endParaRPr>
          </a:p>
          <a:p>
            <a:pPr lvl="0"/>
            <a:r>
              <a:rPr lang="es-ES" b="1" dirty="0">
                <a:solidFill>
                  <a:schemeClr val="accent2">
                    <a:lumMod val="75000"/>
                  </a:schemeClr>
                </a:solidFill>
              </a:rPr>
              <a:t>DATOS   GENERALES</a:t>
            </a:r>
            <a:endParaRPr lang="es-MX" dirty="0">
              <a:solidFill>
                <a:schemeClr val="accent2">
                  <a:lumMod val="75000"/>
                </a:schemeClr>
              </a:solidFill>
            </a:endParaRPr>
          </a:p>
          <a:p>
            <a:pPr lvl="0"/>
            <a:r>
              <a:rPr lang="en-US" b="1" dirty="0">
                <a:solidFill>
                  <a:schemeClr val="accent2">
                    <a:lumMod val="75000"/>
                  </a:schemeClr>
                </a:solidFill>
              </a:rPr>
              <a:t>SERVICIOS </a:t>
            </a:r>
            <a:endParaRPr lang="es-MX" dirty="0">
              <a:solidFill>
                <a:schemeClr val="accent2">
                  <a:lumMod val="75000"/>
                </a:schemeClr>
              </a:solidFill>
            </a:endParaRPr>
          </a:p>
          <a:p>
            <a:r>
              <a:rPr lang="en-US" b="1" dirty="0">
                <a:solidFill>
                  <a:schemeClr val="accent2">
                    <a:lumMod val="75000"/>
                  </a:schemeClr>
                </a:solidFill>
              </a:rPr>
              <a:t>CLIENTES</a:t>
            </a:r>
            <a:endParaRPr lang="es-MX" dirty="0">
              <a:solidFill>
                <a:schemeClr val="accent2">
                  <a:lumMod val="75000"/>
                </a:schemeClr>
              </a:solidFill>
            </a:endParaRPr>
          </a:p>
        </p:txBody>
      </p:sp>
    </p:spTree>
    <p:extLst>
      <p:ext uri="{BB962C8B-B14F-4D97-AF65-F5344CB8AC3E}">
        <p14:creationId xmlns:p14="http://schemas.microsoft.com/office/powerpoint/2010/main" val="1322009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III.- CLIENTES</a:t>
            </a:r>
          </a:p>
          <a:p>
            <a:endParaRPr lang="es-MX" sz="1800" b="1" i="1" u="sng" dirty="0">
              <a:solidFill>
                <a:schemeClr val="accent1">
                  <a:lumMod val="75000"/>
                </a:schemeClr>
              </a:solidFill>
            </a:endParaRPr>
          </a:p>
          <a:p>
            <a:r>
              <a:rPr lang="es-MX" sz="1800" b="1" i="1" u="sng" dirty="0">
                <a:solidFill>
                  <a:schemeClr val="accent1">
                    <a:lumMod val="75000"/>
                  </a:schemeClr>
                </a:solidFill>
              </a:rPr>
              <a:t>Entre los clientes a los que les prestamos servicios se encuentran:</a:t>
            </a:r>
          </a:p>
          <a:p>
            <a:pPr marL="342900" indent="-342900">
              <a:buFont typeface="+mj-lt"/>
              <a:buAutoNum type="arabicPeriod"/>
            </a:pPr>
            <a:r>
              <a:rPr lang="es-MX" sz="1800" b="1" i="1" dirty="0" err="1">
                <a:solidFill>
                  <a:schemeClr val="accent1">
                    <a:lumMod val="75000"/>
                  </a:schemeClr>
                </a:solidFill>
              </a:rPr>
              <a:t>Laticrete</a:t>
            </a:r>
            <a:r>
              <a:rPr lang="es-MX" sz="1800" b="1" i="1" dirty="0">
                <a:solidFill>
                  <a:schemeClr val="accent1">
                    <a:lumMod val="75000"/>
                  </a:schemeClr>
                </a:solidFill>
              </a:rPr>
              <a:t> Mexicana S.A.P.I. de C.V.</a:t>
            </a:r>
          </a:p>
          <a:p>
            <a:pPr marL="342900" indent="-342900">
              <a:buFont typeface="+mj-lt"/>
              <a:buAutoNum type="arabicPeriod"/>
            </a:pPr>
            <a:r>
              <a:rPr lang="es-MX" sz="1800" b="1" i="1" dirty="0" err="1">
                <a:solidFill>
                  <a:schemeClr val="accent1">
                    <a:lumMod val="75000"/>
                  </a:schemeClr>
                </a:solidFill>
              </a:rPr>
              <a:t>Hendrickson</a:t>
            </a:r>
            <a:r>
              <a:rPr lang="es-MX" sz="1800" b="1" i="1" dirty="0">
                <a:solidFill>
                  <a:schemeClr val="accent1">
                    <a:lumMod val="75000"/>
                  </a:schemeClr>
                </a:solidFill>
              </a:rPr>
              <a:t> Mexicana S de RL de CV. (Empresa de Grupo Caterpillar)</a:t>
            </a:r>
          </a:p>
          <a:p>
            <a:pPr marL="342900" indent="-342900">
              <a:buFont typeface="+mj-lt"/>
              <a:buAutoNum type="arabicPeriod"/>
            </a:pPr>
            <a:r>
              <a:rPr lang="es-MX" sz="1800" b="1" i="1" dirty="0">
                <a:solidFill>
                  <a:schemeClr val="accent1">
                    <a:lumMod val="75000"/>
                  </a:schemeClr>
                </a:solidFill>
              </a:rPr>
              <a:t>Alimentos ENCO SA de CV.</a:t>
            </a:r>
          </a:p>
          <a:p>
            <a:pPr marL="342900" indent="-342900">
              <a:buFont typeface="+mj-lt"/>
              <a:buAutoNum type="arabicPeriod"/>
            </a:pPr>
            <a:r>
              <a:rPr lang="es-MX" sz="1800" b="1" i="1" dirty="0">
                <a:solidFill>
                  <a:schemeClr val="accent1">
                    <a:lumMod val="75000"/>
                  </a:schemeClr>
                </a:solidFill>
              </a:rPr>
              <a:t>Soporte Total Avanzado SA de CV.</a:t>
            </a:r>
          </a:p>
          <a:p>
            <a:pPr marL="342900" indent="-342900">
              <a:buFont typeface="+mj-lt"/>
              <a:buAutoNum type="arabicPeriod"/>
            </a:pPr>
            <a:r>
              <a:rPr lang="es-MX" sz="1800" b="1" i="1" dirty="0">
                <a:solidFill>
                  <a:schemeClr val="accent1">
                    <a:lumMod val="75000"/>
                  </a:schemeClr>
                </a:solidFill>
              </a:rPr>
              <a:t>Servicios de Gasolina Santos SA de CV. </a:t>
            </a:r>
          </a:p>
          <a:p>
            <a:pPr marL="342900" indent="-342900">
              <a:buFont typeface="+mj-lt"/>
              <a:buAutoNum type="arabicPeriod"/>
            </a:pPr>
            <a:r>
              <a:rPr lang="es-MX" sz="1800" b="1" i="1" dirty="0" err="1">
                <a:solidFill>
                  <a:schemeClr val="accent1">
                    <a:lumMod val="75000"/>
                  </a:schemeClr>
                </a:solidFill>
              </a:rPr>
              <a:t>Progress</a:t>
            </a:r>
            <a:r>
              <a:rPr lang="es-MX" sz="1800" b="1" i="1" dirty="0">
                <a:solidFill>
                  <a:schemeClr val="accent1">
                    <a:lumMod val="75000"/>
                  </a:schemeClr>
                </a:solidFill>
              </a:rPr>
              <a:t> Rail </a:t>
            </a:r>
            <a:r>
              <a:rPr lang="es-MX" sz="1800" b="1" i="1" dirty="0" err="1">
                <a:solidFill>
                  <a:schemeClr val="accent1">
                    <a:lumMod val="75000"/>
                  </a:schemeClr>
                </a:solidFill>
              </a:rPr>
              <a:t>Maintanance</a:t>
            </a:r>
            <a:r>
              <a:rPr lang="es-MX" sz="1800" b="1" i="1" dirty="0">
                <a:solidFill>
                  <a:schemeClr val="accent1">
                    <a:lumMod val="75000"/>
                  </a:schemeClr>
                </a:solidFill>
              </a:rPr>
              <a:t> de México. (Empresa de Grupo Caterpillar)</a:t>
            </a:r>
          </a:p>
          <a:p>
            <a:pPr marL="342900" indent="-342900">
              <a:buFont typeface="+mj-lt"/>
              <a:buAutoNum type="arabicPeriod"/>
            </a:pPr>
            <a:r>
              <a:rPr lang="es-MX" sz="1800" b="1" i="1" dirty="0" err="1">
                <a:solidFill>
                  <a:schemeClr val="accent1">
                    <a:lumMod val="75000"/>
                  </a:schemeClr>
                </a:solidFill>
              </a:rPr>
              <a:t>Progress</a:t>
            </a:r>
            <a:r>
              <a:rPr lang="es-MX" sz="1800" b="1" i="1" dirty="0">
                <a:solidFill>
                  <a:schemeClr val="accent1">
                    <a:lumMod val="75000"/>
                  </a:schemeClr>
                </a:solidFill>
              </a:rPr>
              <a:t> Rail </a:t>
            </a:r>
            <a:r>
              <a:rPr lang="es-MX" sz="1800" b="1" i="1" dirty="0" err="1">
                <a:solidFill>
                  <a:schemeClr val="accent1">
                    <a:lumMod val="75000"/>
                  </a:schemeClr>
                </a:solidFill>
              </a:rPr>
              <a:t>Services</a:t>
            </a:r>
            <a:r>
              <a:rPr lang="es-MX" sz="1800" b="1" i="1" dirty="0">
                <a:solidFill>
                  <a:schemeClr val="accent1">
                    <a:lumMod val="75000"/>
                  </a:schemeClr>
                </a:solidFill>
              </a:rPr>
              <a:t> de México SA de CV. (Empresa de Grupo Caterpillar) </a:t>
            </a:r>
          </a:p>
          <a:p>
            <a:pPr marL="342900" indent="-342900">
              <a:buFont typeface="+mj-lt"/>
              <a:buAutoNum type="arabicPeriod"/>
            </a:pPr>
            <a:r>
              <a:rPr lang="es-MX" sz="1800" b="1" i="1" dirty="0">
                <a:solidFill>
                  <a:schemeClr val="accent1">
                    <a:lumMod val="75000"/>
                  </a:schemeClr>
                </a:solidFill>
              </a:rPr>
              <a:t>Locomotoras Progress de México SA de CV. (Empresa de Grupo Caterpillar)</a:t>
            </a:r>
          </a:p>
          <a:p>
            <a:pPr marL="342900" indent="-342900">
              <a:buFont typeface="+mj-lt"/>
              <a:buAutoNum type="arabicPeriod"/>
            </a:pPr>
            <a:r>
              <a:rPr lang="es-MX" sz="1800" b="1" i="1" dirty="0">
                <a:solidFill>
                  <a:schemeClr val="accent1">
                    <a:lumMod val="75000"/>
                  </a:schemeClr>
                </a:solidFill>
              </a:rPr>
              <a:t>Productos Químicos SA de CV</a:t>
            </a:r>
          </a:p>
          <a:p>
            <a:pPr marL="342900" indent="-342900">
              <a:buFont typeface="+mj-lt"/>
              <a:buAutoNum type="arabicPeriod"/>
            </a:pPr>
            <a:r>
              <a:rPr lang="es-MX" sz="1800" b="1" i="1" dirty="0" err="1">
                <a:solidFill>
                  <a:schemeClr val="accent1">
                    <a:lumMod val="75000"/>
                  </a:schemeClr>
                </a:solidFill>
              </a:rPr>
              <a:t>Ormen</a:t>
            </a:r>
            <a:r>
              <a:rPr lang="es-MX" sz="1800" b="1" i="1" dirty="0">
                <a:solidFill>
                  <a:schemeClr val="accent1">
                    <a:lumMod val="75000"/>
                  </a:schemeClr>
                </a:solidFill>
              </a:rPr>
              <a:t> </a:t>
            </a:r>
            <a:r>
              <a:rPr lang="es-MX" sz="1800" b="1" i="1" dirty="0" err="1">
                <a:solidFill>
                  <a:schemeClr val="accent1">
                    <a:lumMod val="75000"/>
                  </a:schemeClr>
                </a:solidFill>
              </a:rPr>
              <a:t>Plastics</a:t>
            </a:r>
            <a:r>
              <a:rPr lang="es-MX" sz="1800" b="1" i="1" dirty="0">
                <a:solidFill>
                  <a:schemeClr val="accent1">
                    <a:lumMod val="75000"/>
                  </a:schemeClr>
                </a:solidFill>
              </a:rPr>
              <a:t> SA de CV</a:t>
            </a:r>
          </a:p>
          <a:p>
            <a:pPr marL="342900" indent="-342900">
              <a:buFont typeface="+mj-lt"/>
              <a:buAutoNum type="arabicPeriod"/>
            </a:pPr>
            <a:endParaRPr lang="es-MX" sz="1800" b="1" i="1" dirty="0">
              <a:solidFill>
                <a:schemeClr val="accent1">
                  <a:lumMod val="75000"/>
                </a:schemeClr>
              </a:solidFill>
            </a:endParaRPr>
          </a:p>
          <a:p>
            <a:endParaRPr lang="es-MX" sz="1800" b="1" dirty="0">
              <a:solidFill>
                <a:schemeClr val="accent1">
                  <a:lumMod val="75000"/>
                </a:schemeClr>
              </a:solidFill>
            </a:endParaRPr>
          </a:p>
        </p:txBody>
      </p:sp>
    </p:spTree>
    <p:extLst>
      <p:ext uri="{BB962C8B-B14F-4D97-AF65-F5344CB8AC3E}">
        <p14:creationId xmlns:p14="http://schemas.microsoft.com/office/powerpoint/2010/main" val="1703260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III.- CLIENTES</a:t>
            </a:r>
          </a:p>
          <a:p>
            <a:endParaRPr lang="es-MX" sz="1800" b="1" i="1" u="sng" dirty="0">
              <a:solidFill>
                <a:schemeClr val="accent1">
                  <a:lumMod val="75000"/>
                </a:schemeClr>
              </a:solidFill>
            </a:endParaRPr>
          </a:p>
          <a:p>
            <a:r>
              <a:rPr lang="es-MX" sz="1800" b="1" i="1" u="sng" dirty="0">
                <a:solidFill>
                  <a:schemeClr val="accent1">
                    <a:lumMod val="75000"/>
                  </a:schemeClr>
                </a:solidFill>
              </a:rPr>
              <a:t>Entre los clientes a los que les prestamos servicios se encuentran:</a:t>
            </a:r>
          </a:p>
          <a:p>
            <a:pPr marL="342900" indent="-342900">
              <a:buFont typeface="+mj-lt"/>
              <a:buAutoNum type="arabicPeriod" startAt="10"/>
            </a:pPr>
            <a:r>
              <a:rPr lang="es-MX" sz="1800" b="1" i="1" dirty="0">
                <a:solidFill>
                  <a:schemeClr val="accent1">
                    <a:lumMod val="75000"/>
                  </a:schemeClr>
                </a:solidFill>
              </a:rPr>
              <a:t>Grupo Cien de México S. C. </a:t>
            </a:r>
          </a:p>
          <a:p>
            <a:pPr marL="342900" indent="-342900">
              <a:buFont typeface="+mj-lt"/>
              <a:buAutoNum type="arabicPeriod" startAt="10"/>
            </a:pPr>
            <a:r>
              <a:rPr lang="pt-BR" sz="1800" b="1" i="1" dirty="0">
                <a:solidFill>
                  <a:schemeClr val="accent1">
                    <a:lumMod val="75000"/>
                  </a:schemeClr>
                </a:solidFill>
              </a:rPr>
              <a:t>Industrias Plásticas Regis S.A. de C.V.</a:t>
            </a:r>
          </a:p>
          <a:p>
            <a:pPr marL="342900" indent="-342900">
              <a:buFont typeface="+mj-lt"/>
              <a:buAutoNum type="arabicPeriod" startAt="10"/>
            </a:pPr>
            <a:r>
              <a:rPr lang="es-MX" sz="1800" b="1" i="1" dirty="0">
                <a:solidFill>
                  <a:schemeClr val="accent1">
                    <a:lumMod val="75000"/>
                  </a:schemeClr>
                </a:solidFill>
              </a:rPr>
              <a:t>GRH Transmisiones SA DE CV</a:t>
            </a:r>
          </a:p>
          <a:p>
            <a:pPr marL="342900" indent="-342900">
              <a:buFont typeface="+mj-lt"/>
              <a:buAutoNum type="arabicPeriod" startAt="10"/>
            </a:pPr>
            <a:r>
              <a:rPr lang="es-MX" sz="1800" b="1" i="1" dirty="0">
                <a:solidFill>
                  <a:schemeClr val="accent1">
                    <a:lumMod val="75000"/>
                  </a:schemeClr>
                </a:solidFill>
              </a:rPr>
              <a:t>MAPSI SA DE CV</a:t>
            </a:r>
          </a:p>
          <a:p>
            <a:pPr marL="342900" indent="-342900">
              <a:buFont typeface="+mj-lt"/>
              <a:buAutoNum type="arabicPeriod" startAt="10"/>
            </a:pPr>
            <a:r>
              <a:rPr lang="es-MX" sz="1800" b="1" i="1" dirty="0">
                <a:solidFill>
                  <a:schemeClr val="accent1">
                    <a:lumMod val="75000"/>
                  </a:schemeClr>
                </a:solidFill>
              </a:rPr>
              <a:t>Fantasía Fina </a:t>
            </a:r>
            <a:r>
              <a:rPr lang="es-MX" sz="1800" b="1" i="1" dirty="0" err="1">
                <a:solidFill>
                  <a:schemeClr val="accent1">
                    <a:lumMod val="75000"/>
                  </a:schemeClr>
                </a:solidFill>
              </a:rPr>
              <a:t>Monarka</a:t>
            </a:r>
            <a:r>
              <a:rPr lang="es-MX" sz="1800" b="1" i="1" dirty="0">
                <a:solidFill>
                  <a:schemeClr val="accent1">
                    <a:lumMod val="75000"/>
                  </a:schemeClr>
                </a:solidFill>
              </a:rPr>
              <a:t> SA de CV</a:t>
            </a:r>
          </a:p>
          <a:p>
            <a:pPr marL="342900" indent="-342900">
              <a:buFont typeface="+mj-lt"/>
              <a:buAutoNum type="arabicPeriod" startAt="10"/>
            </a:pPr>
            <a:r>
              <a:rPr lang="es-MX" sz="1800" b="1" i="1" dirty="0">
                <a:solidFill>
                  <a:schemeClr val="accent1">
                    <a:lumMod val="75000"/>
                  </a:schemeClr>
                </a:solidFill>
              </a:rPr>
              <a:t>Las Fuentes Desarrollo Residencial </a:t>
            </a:r>
          </a:p>
          <a:p>
            <a:r>
              <a:rPr lang="es-MX" sz="1800" b="1" i="1" dirty="0">
                <a:solidFill>
                  <a:schemeClr val="accent1">
                    <a:lumMod val="75000"/>
                  </a:schemeClr>
                </a:solidFill>
              </a:rPr>
              <a:t>Entre otras</a:t>
            </a:r>
          </a:p>
          <a:p>
            <a:pPr marL="342900" indent="-342900">
              <a:buFont typeface="+mj-lt"/>
              <a:buAutoNum type="arabicPeriod" startAt="10"/>
            </a:pPr>
            <a:endParaRPr lang="es-MX" sz="1800" b="1" i="1" dirty="0">
              <a:solidFill>
                <a:schemeClr val="accent1">
                  <a:lumMod val="75000"/>
                </a:schemeClr>
              </a:solidFill>
            </a:endParaRPr>
          </a:p>
          <a:p>
            <a:endParaRPr lang="es-MX" sz="1800" b="1" dirty="0">
              <a:solidFill>
                <a:schemeClr val="accent1">
                  <a:lumMod val="75000"/>
                </a:schemeClr>
              </a:solidFill>
            </a:endParaRPr>
          </a:p>
        </p:txBody>
      </p:sp>
    </p:spTree>
    <p:extLst>
      <p:ext uri="{BB962C8B-B14F-4D97-AF65-F5344CB8AC3E}">
        <p14:creationId xmlns:p14="http://schemas.microsoft.com/office/powerpoint/2010/main" val="2838279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1295400" y="3200400"/>
            <a:ext cx="6400800" cy="2460848"/>
          </a:xfrm>
        </p:spPr>
        <p:txBody>
          <a:bodyPr>
            <a:normAutofit fontScale="25000" lnSpcReduction="20000"/>
          </a:bodyPr>
          <a:lstStyle/>
          <a:p>
            <a:endParaRPr lang="es-MX" sz="4500" dirty="0"/>
          </a:p>
          <a:p>
            <a:r>
              <a:rPr lang="es-ES" sz="4800" b="1" dirty="0">
                <a:solidFill>
                  <a:schemeClr val="accent1">
                    <a:lumMod val="75000"/>
                  </a:schemeClr>
                </a:solidFill>
                <a:latin typeface="Franklin Gothic Heavy" pitchFamily="34" charset="0"/>
              </a:rPr>
              <a:t>DIRECTOR GENERAL </a:t>
            </a:r>
          </a:p>
          <a:p>
            <a:r>
              <a:rPr lang="es-ES" sz="4800" b="1" dirty="0">
                <a:solidFill>
                  <a:schemeClr val="accent1">
                    <a:lumMod val="75000"/>
                  </a:schemeClr>
                </a:solidFill>
                <a:latin typeface="Franklin Gothic Heavy" pitchFamily="34" charset="0"/>
              </a:rPr>
              <a:t>C.P. CARLOS EDUARDO DELGADO OJEDA</a:t>
            </a:r>
          </a:p>
          <a:p>
            <a:r>
              <a:rPr lang="es-ES" sz="4800" b="1" dirty="0">
                <a:solidFill>
                  <a:schemeClr val="accent1">
                    <a:lumMod val="75000"/>
                  </a:schemeClr>
                </a:solidFill>
                <a:latin typeface="Franklin Gothic Heavy" pitchFamily="34" charset="0"/>
              </a:rPr>
              <a:t>EGRESADO DE LA CARRERA DE CONTADOR PUBLICO Y AUDITOR DE LA UANL</a:t>
            </a:r>
          </a:p>
          <a:p>
            <a:r>
              <a:rPr lang="es-ES" sz="4800" b="1" dirty="0">
                <a:solidFill>
                  <a:schemeClr val="accent1">
                    <a:lumMod val="75000"/>
                  </a:schemeClr>
                </a:solidFill>
                <a:latin typeface="Franklin Gothic Heavy" pitchFamily="34" charset="0"/>
              </a:rPr>
              <a:t>PASANTE DE LA MAESTRIA DE IMPUESTOS DEL INSTITUTO DE </a:t>
            </a:r>
          </a:p>
          <a:p>
            <a:r>
              <a:rPr lang="es-ES" sz="4800" b="1" dirty="0">
                <a:solidFill>
                  <a:schemeClr val="accent1">
                    <a:lumMod val="75000"/>
                  </a:schemeClr>
                </a:solidFill>
                <a:latin typeface="Franklin Gothic Heavy" pitchFamily="34" charset="0"/>
              </a:rPr>
              <a:t>ESPECIALIZACION PARA EJECUTIVOS AC</a:t>
            </a:r>
          </a:p>
          <a:p>
            <a:endParaRPr lang="es-ES" sz="4800" b="1" dirty="0">
              <a:solidFill>
                <a:schemeClr val="accent1">
                  <a:lumMod val="75000"/>
                </a:schemeClr>
              </a:solidFill>
              <a:latin typeface="Franklin Gothic Heavy" pitchFamily="34" charset="0"/>
            </a:endParaRPr>
          </a:p>
          <a:p>
            <a:r>
              <a:rPr lang="es-ES" sz="4800" b="1" dirty="0">
                <a:solidFill>
                  <a:schemeClr val="accent1">
                    <a:lumMod val="75000"/>
                  </a:schemeClr>
                </a:solidFill>
                <a:latin typeface="Franklin Gothic Heavy" pitchFamily="34" charset="0"/>
              </a:rPr>
              <a:t>DIRECCION:</a:t>
            </a:r>
          </a:p>
          <a:p>
            <a:r>
              <a:rPr lang="es-ES" sz="4800" b="1" dirty="0">
                <a:solidFill>
                  <a:schemeClr val="accent1">
                    <a:lumMod val="75000"/>
                  </a:schemeClr>
                </a:solidFill>
                <a:latin typeface="Franklin Gothic Heavy" pitchFamily="34" charset="0"/>
              </a:rPr>
              <a:t>ANTONIO COELLO 603, COL OBRERA, </a:t>
            </a:r>
            <a:br>
              <a:rPr lang="es-MX" sz="4800" b="1" dirty="0">
                <a:solidFill>
                  <a:schemeClr val="accent1">
                    <a:lumMod val="75000"/>
                  </a:schemeClr>
                </a:solidFill>
                <a:latin typeface="Franklin Gothic Heavy" pitchFamily="34" charset="0"/>
              </a:rPr>
            </a:br>
            <a:r>
              <a:rPr lang="es-ES" sz="4800" b="1" dirty="0">
                <a:solidFill>
                  <a:schemeClr val="accent1">
                    <a:lumMod val="75000"/>
                  </a:schemeClr>
                </a:solidFill>
                <a:latin typeface="Franklin Gothic Heavy" pitchFamily="34" charset="0"/>
              </a:rPr>
              <a:t>MONTERREY N.L, C.P. 64010, </a:t>
            </a:r>
            <a:br>
              <a:rPr lang="es-ES" sz="4800" b="1" dirty="0">
                <a:solidFill>
                  <a:schemeClr val="accent1">
                    <a:lumMod val="75000"/>
                  </a:schemeClr>
                </a:solidFill>
                <a:latin typeface="Franklin Gothic Heavy" pitchFamily="34" charset="0"/>
              </a:rPr>
            </a:br>
            <a:r>
              <a:rPr lang="es-ES" sz="4800" b="1" dirty="0">
                <a:solidFill>
                  <a:schemeClr val="accent1">
                    <a:lumMod val="75000"/>
                  </a:schemeClr>
                </a:solidFill>
                <a:latin typeface="Franklin Gothic Heavy" pitchFamily="34" charset="0"/>
              </a:rPr>
              <a:t>Conmutador. (81) 83-44-77-60</a:t>
            </a:r>
          </a:p>
          <a:p>
            <a:r>
              <a:rPr lang="es-ES" sz="4800" b="1" dirty="0">
                <a:solidFill>
                  <a:schemeClr val="accent1">
                    <a:lumMod val="75000"/>
                  </a:schemeClr>
                </a:solidFill>
                <a:latin typeface="Franklin Gothic Heavy" pitchFamily="34" charset="0"/>
              </a:rPr>
              <a:t>MAIL: contadores@delgadoyasociados.com</a:t>
            </a:r>
            <a:endParaRPr lang="es-MX" sz="4500" b="1" dirty="0">
              <a:solidFill>
                <a:schemeClr val="accent2">
                  <a:lumMod val="75000"/>
                </a:schemeClr>
              </a:solidFill>
            </a:endParaRPr>
          </a:p>
        </p:txBody>
      </p:sp>
      <p:sp>
        <p:nvSpPr>
          <p:cNvPr id="3" name="2 Título"/>
          <p:cNvSpPr>
            <a:spLocks noGrp="1"/>
          </p:cNvSpPr>
          <p:nvPr>
            <p:ph type="ctrTitle"/>
          </p:nvPr>
        </p:nvSpPr>
        <p:spPr/>
        <p:txBody>
          <a:bodyPr>
            <a:normAutofit/>
          </a:bodyPr>
          <a:lstStyle/>
          <a:p>
            <a:r>
              <a:rPr lang="es-MX" dirty="0"/>
              <a:t>DELGADO ROBLES Y ASOCIADOS SC</a:t>
            </a:r>
            <a:br>
              <a:rPr lang="es-MX" dirty="0"/>
            </a:br>
            <a:r>
              <a:rPr lang="es-MX" dirty="0"/>
              <a:t>SERVICIOS CONTABLES Y FISCALES</a:t>
            </a:r>
          </a:p>
        </p:txBody>
      </p:sp>
      <p:sp>
        <p:nvSpPr>
          <p:cNvPr id="4" name="3 CuadroTexto"/>
          <p:cNvSpPr txBox="1"/>
          <p:nvPr/>
        </p:nvSpPr>
        <p:spPr>
          <a:xfrm>
            <a:off x="611560" y="6309320"/>
            <a:ext cx="7704856" cy="369332"/>
          </a:xfrm>
          <a:prstGeom prst="rect">
            <a:avLst/>
          </a:prstGeom>
          <a:noFill/>
        </p:spPr>
        <p:txBody>
          <a:bodyPr wrap="square" rtlCol="0">
            <a:spAutoFit/>
          </a:bodyPr>
          <a:lstStyle/>
          <a:p>
            <a:r>
              <a:rPr lang="es-MX" dirty="0">
                <a:solidFill>
                  <a:schemeClr val="accent2">
                    <a:lumMod val="75000"/>
                  </a:schemeClr>
                </a:solidFill>
              </a:rPr>
              <a:t>			</a:t>
            </a:r>
            <a:r>
              <a:rPr lang="es-MX" dirty="0">
                <a:solidFill>
                  <a:srgbClr val="0070C0"/>
                </a:solidFill>
              </a:rPr>
              <a:t>www.delgadoyasociados.com</a:t>
            </a:r>
          </a:p>
        </p:txBody>
      </p:sp>
    </p:spTree>
    <p:extLst>
      <p:ext uri="{BB962C8B-B14F-4D97-AF65-F5344CB8AC3E}">
        <p14:creationId xmlns:p14="http://schemas.microsoft.com/office/powerpoint/2010/main" val="3567922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620689"/>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2060848"/>
            <a:ext cx="7772400" cy="4193430"/>
          </a:xfrm>
        </p:spPr>
        <p:txBody>
          <a:bodyPr>
            <a:noAutofit/>
          </a:bodyPr>
          <a:lstStyle/>
          <a:p>
            <a:r>
              <a:rPr lang="es-MX" sz="1800" b="1" i="1" u="sng" dirty="0">
                <a:solidFill>
                  <a:schemeClr val="accent1">
                    <a:lumMod val="75000"/>
                  </a:schemeClr>
                </a:solidFill>
              </a:rPr>
              <a:t>HISTORIA</a:t>
            </a:r>
            <a:endParaRPr lang="es-MX" sz="1800" b="1" dirty="0">
              <a:solidFill>
                <a:schemeClr val="accent1">
                  <a:lumMod val="75000"/>
                </a:schemeClr>
              </a:solidFill>
            </a:endParaRPr>
          </a:p>
          <a:p>
            <a:r>
              <a:rPr lang="es-MX" sz="1800" b="1" dirty="0">
                <a:solidFill>
                  <a:schemeClr val="accent1">
                    <a:lumMod val="75000"/>
                  </a:schemeClr>
                </a:solidFill>
              </a:rPr>
              <a:t> </a:t>
            </a:r>
          </a:p>
          <a:p>
            <a:r>
              <a:rPr lang="es-MX" sz="1800" b="1" dirty="0">
                <a:solidFill>
                  <a:schemeClr val="accent1">
                    <a:lumMod val="75000"/>
                  </a:schemeClr>
                </a:solidFill>
              </a:rPr>
              <a:t>Delgado Robles y Asociado SC, (DRYA) nace el 12 de noviembre de 2001, sin embargo parte de los socios cuentan con experiencia en las aéreas contables y de impuestos desde 1989, contando con más de 30 años de experiencia </a:t>
            </a:r>
          </a:p>
          <a:p>
            <a:r>
              <a:rPr lang="es-MX" sz="1800" b="1" dirty="0">
                <a:solidFill>
                  <a:schemeClr val="accent1">
                    <a:lumMod val="75000"/>
                  </a:schemeClr>
                </a:solidFill>
              </a:rPr>
              <a:t>Surge en base a las necesidades de servicio de nuestros clientes,  no cubiertas en su totalidad por los proveedores existentes en el mercado. El objetivo primordial apoyarlos en el área contable y fiscal de nuestros  clientes.</a:t>
            </a:r>
          </a:p>
          <a:p>
            <a:r>
              <a:rPr lang="es-MX" sz="1800" b="1" dirty="0">
                <a:solidFill>
                  <a:schemeClr val="accent1">
                    <a:lumMod val="75000"/>
                  </a:schemeClr>
                </a:solidFill>
              </a:rPr>
              <a:t>  En DRYA, estamos conscientes de la importancia de la información que se maneja en la operación del día a día, por ello nos hemos asegurado de contar y recomendar una infraestructura tecnológica del más alto nivel, respaldada por estrictos controles de seguridad de la información. Vigilando así el procesamiento eficiente e integro de la información de nuestros clientes</a:t>
            </a:r>
          </a:p>
          <a:p>
            <a:endParaRPr lang="es-MX" sz="1800" b="1" dirty="0">
              <a:solidFill>
                <a:schemeClr val="accent1">
                  <a:lumMod val="75000"/>
                </a:schemeClr>
              </a:solidFill>
            </a:endParaRPr>
          </a:p>
        </p:txBody>
      </p:sp>
    </p:spTree>
    <p:extLst>
      <p:ext uri="{BB962C8B-B14F-4D97-AF65-F5344CB8AC3E}">
        <p14:creationId xmlns:p14="http://schemas.microsoft.com/office/powerpoint/2010/main" val="2964468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620689"/>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2060848"/>
            <a:ext cx="7772400" cy="4193430"/>
          </a:xfrm>
        </p:spPr>
        <p:txBody>
          <a:bodyPr>
            <a:noAutofit/>
          </a:bodyPr>
          <a:lstStyle/>
          <a:p>
            <a:r>
              <a:rPr lang="es-MX" sz="2000" b="1" i="1" u="sng" dirty="0">
                <a:solidFill>
                  <a:schemeClr val="accent1">
                    <a:lumMod val="75000"/>
                  </a:schemeClr>
                </a:solidFill>
              </a:rPr>
              <a:t>MISION.</a:t>
            </a:r>
          </a:p>
          <a:p>
            <a:endParaRPr lang="es-MX" b="1" i="1" u="sng" dirty="0">
              <a:solidFill>
                <a:schemeClr val="accent1">
                  <a:lumMod val="75000"/>
                </a:schemeClr>
              </a:solidFill>
            </a:endParaRPr>
          </a:p>
          <a:p>
            <a:r>
              <a:rPr lang="es-MX" b="1" i="1" u="sng" dirty="0">
                <a:solidFill>
                  <a:schemeClr val="accent1">
                    <a:lumMod val="75000"/>
                  </a:schemeClr>
                </a:solidFill>
              </a:rPr>
              <a:t>Proporcionar servicios de excelente calidad en el área de contabilidad e impuestos tanto del sector privado como del sector público enfocado al crecimiento de su empresa, y reducción de costos e impuestos, con personal bien capacitado y actualizado, asegurando una relación permanente y valiosa con nuestros clientes, colaboradores, proveedores y socios, generando buena rentabilidad y beneficios a los socios y colaboradores garantizando así nuestra permanencia y crecimiento.</a:t>
            </a:r>
          </a:p>
          <a:p>
            <a:endParaRPr lang="es-MX" b="1" i="1" u="sng" dirty="0">
              <a:solidFill>
                <a:schemeClr val="accent1">
                  <a:lumMod val="75000"/>
                </a:schemeClr>
              </a:solidFill>
            </a:endParaRPr>
          </a:p>
        </p:txBody>
      </p:sp>
    </p:spTree>
    <p:extLst>
      <p:ext uri="{BB962C8B-B14F-4D97-AF65-F5344CB8AC3E}">
        <p14:creationId xmlns:p14="http://schemas.microsoft.com/office/powerpoint/2010/main" val="1953616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620689"/>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2060848"/>
            <a:ext cx="7772400" cy="4193430"/>
          </a:xfrm>
        </p:spPr>
        <p:txBody>
          <a:bodyPr>
            <a:noAutofit/>
          </a:bodyPr>
          <a:lstStyle/>
          <a:p>
            <a:r>
              <a:rPr lang="es-MX" sz="2000" b="1" i="1" u="sng" dirty="0">
                <a:solidFill>
                  <a:schemeClr val="accent1">
                    <a:lumMod val="75000"/>
                  </a:schemeClr>
                </a:solidFill>
              </a:rPr>
              <a:t>VISION</a:t>
            </a:r>
          </a:p>
          <a:p>
            <a:endParaRPr lang="es-MX" sz="2000" b="1" i="1" u="sng" dirty="0">
              <a:solidFill>
                <a:schemeClr val="accent1">
                  <a:lumMod val="75000"/>
                </a:schemeClr>
              </a:solidFill>
            </a:endParaRPr>
          </a:p>
          <a:p>
            <a:r>
              <a:rPr lang="es-MX" sz="2000" b="1" i="1" u="sng" dirty="0">
                <a:solidFill>
                  <a:schemeClr val="accent1">
                    <a:lumMod val="75000"/>
                  </a:schemeClr>
                </a:solidFill>
              </a:rPr>
              <a:t>Ubicarnos entre las firmas más reconocidas y de mayor confiabilidad en servicios contables y fiscales,  con personal especializado en la materia.</a:t>
            </a:r>
          </a:p>
          <a:p>
            <a:endParaRPr lang="es-MX" sz="2000" b="1" i="1" u="sng" dirty="0">
              <a:solidFill>
                <a:schemeClr val="accent1">
                  <a:lumMod val="75000"/>
                </a:schemeClr>
              </a:solidFill>
            </a:endParaRPr>
          </a:p>
          <a:p>
            <a:r>
              <a:rPr lang="es-MX" sz="2000" b="1" i="1" u="sng" dirty="0">
                <a:solidFill>
                  <a:schemeClr val="accent1">
                    <a:lumMod val="75000"/>
                  </a:schemeClr>
                </a:solidFill>
              </a:rPr>
              <a:t>VALORES</a:t>
            </a:r>
          </a:p>
          <a:p>
            <a:r>
              <a:rPr lang="es-MX" sz="2000" b="1" i="1" u="sng" dirty="0">
                <a:solidFill>
                  <a:schemeClr val="accent1">
                    <a:lumMod val="75000"/>
                  </a:schemeClr>
                </a:solidFill>
              </a:rPr>
              <a:t>Atención con experiencia de más de 30 años en el ramo, al servicio de personas morales y físicas de distintos ramos, basada en los valores de honestidad, integridad, verdad, ética, competitividad, igualdad, calidez, justicia, en la armonía, equidad e integración día a día en el trabajo de nuestros colaboradores.</a:t>
            </a:r>
          </a:p>
          <a:p>
            <a:endParaRPr lang="es-MX" b="1" dirty="0">
              <a:solidFill>
                <a:schemeClr val="accent1">
                  <a:lumMod val="75000"/>
                </a:schemeClr>
              </a:solidFill>
            </a:endParaRPr>
          </a:p>
        </p:txBody>
      </p:sp>
    </p:spTree>
    <p:extLst>
      <p:ext uri="{BB962C8B-B14F-4D97-AF65-F5344CB8AC3E}">
        <p14:creationId xmlns:p14="http://schemas.microsoft.com/office/powerpoint/2010/main" val="2675047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620689"/>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2060848"/>
            <a:ext cx="7772400" cy="4193430"/>
          </a:xfrm>
        </p:spPr>
        <p:txBody>
          <a:bodyPr>
            <a:noAutofit/>
          </a:bodyPr>
          <a:lstStyle/>
          <a:p>
            <a:r>
              <a:rPr lang="es-MX" sz="2000" b="1" i="1" u="sng" dirty="0">
                <a:solidFill>
                  <a:schemeClr val="accent1">
                    <a:lumMod val="75000"/>
                  </a:schemeClr>
                </a:solidFill>
              </a:rPr>
              <a:t>I.- DATOS GENERALES </a:t>
            </a:r>
          </a:p>
          <a:p>
            <a:r>
              <a:rPr lang="es-MX" sz="2000" b="1" i="1" dirty="0">
                <a:solidFill>
                  <a:schemeClr val="accent1">
                    <a:lumMod val="75000"/>
                  </a:schemeClr>
                </a:solidFill>
              </a:rPr>
              <a:t>RAZON SOCIAL:  DELGADO ROBLES Y ASOCIADOS, S.C. </a:t>
            </a:r>
          </a:p>
          <a:p>
            <a:r>
              <a:rPr lang="es-MX" sz="2000" b="1" i="1" dirty="0">
                <a:solidFill>
                  <a:schemeClr val="accent1">
                    <a:lumMod val="75000"/>
                  </a:schemeClr>
                </a:solidFill>
              </a:rPr>
              <a:t>DOMICILIO         : ANTONIO COELLO 603, COL. OBRERA</a:t>
            </a:r>
          </a:p>
          <a:p>
            <a:r>
              <a:rPr lang="es-MX" sz="2000" b="1" i="1" dirty="0">
                <a:solidFill>
                  <a:schemeClr val="accent1">
                    <a:lumMod val="75000"/>
                  </a:schemeClr>
                </a:solidFill>
              </a:rPr>
              <a:t>                               MONTERREY NUEVO LEON,  C.P.64010 </a:t>
            </a:r>
          </a:p>
          <a:p>
            <a:r>
              <a:rPr lang="es-MX" sz="2000" b="1" i="1" dirty="0">
                <a:solidFill>
                  <a:schemeClr val="accent1">
                    <a:lumMod val="75000"/>
                  </a:schemeClr>
                </a:solidFill>
              </a:rPr>
              <a:t>		</a:t>
            </a:r>
            <a:r>
              <a:rPr lang="es-MX" sz="1600" b="1" i="1" dirty="0">
                <a:solidFill>
                  <a:schemeClr val="accent1">
                    <a:lumMod val="75000"/>
                  </a:schemeClr>
                </a:solidFill>
              </a:rPr>
              <a:t>(A 3 cuadras de Cintermex)</a:t>
            </a:r>
          </a:p>
          <a:p>
            <a:r>
              <a:rPr lang="es-MX" sz="2000" b="1" i="1" dirty="0">
                <a:solidFill>
                  <a:schemeClr val="accent1">
                    <a:lumMod val="75000"/>
                  </a:schemeClr>
                </a:solidFill>
              </a:rPr>
              <a:t>TEL. 	             : Conmutador (81) 83-44-77-60. </a:t>
            </a:r>
          </a:p>
          <a:p>
            <a:r>
              <a:rPr lang="es-MX" sz="2000" b="1" i="1" dirty="0">
                <a:solidFill>
                  <a:schemeClr val="accent1">
                    <a:lumMod val="75000"/>
                  </a:schemeClr>
                </a:solidFill>
              </a:rPr>
              <a:t>R.F.C.                   :   DRA011112MU3</a:t>
            </a:r>
          </a:p>
          <a:p>
            <a:r>
              <a:rPr lang="es-MX" sz="2000" b="1" i="1" u="sng" dirty="0">
                <a:solidFill>
                  <a:schemeClr val="accent1">
                    <a:lumMod val="75000"/>
                  </a:schemeClr>
                </a:solidFill>
              </a:rPr>
              <a:t>CORREO ELEC.  : contadores@delgadoyasociados.com</a:t>
            </a:r>
          </a:p>
          <a:p>
            <a:r>
              <a:rPr lang="es-MX" sz="2000" b="1" i="1" u="sng" dirty="0">
                <a:solidFill>
                  <a:schemeClr val="accent1">
                    <a:lumMod val="75000"/>
                  </a:schemeClr>
                </a:solidFill>
              </a:rPr>
              <a:t>Pagina WEB :  www.delgadoyasociados.com</a:t>
            </a:r>
          </a:p>
          <a:p>
            <a:r>
              <a:rPr lang="es-MX" sz="2000" b="1" i="1" u="sng" dirty="0">
                <a:solidFill>
                  <a:schemeClr val="accent1">
                    <a:lumMod val="75000"/>
                  </a:schemeClr>
                </a:solidFill>
              </a:rPr>
              <a:t>PERSONAL: Contamos con 15 personas entre empleados y personal administrativo de planta, sin embargo en la implementación de algún proyecto se contrata personal eventual para cumplir en tiempo y forma, buscando cumplir siempre con la calidad requerida.</a:t>
            </a:r>
          </a:p>
          <a:p>
            <a:endParaRPr lang="es-MX" b="1" dirty="0">
              <a:solidFill>
                <a:schemeClr val="accent1">
                  <a:lumMod val="7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5800" y="3352800"/>
            <a:ext cx="152400" cy="15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55445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ubtítulo"/>
          <p:cNvSpPr>
            <a:spLocks noGrp="1"/>
          </p:cNvSpPr>
          <p:nvPr>
            <p:ph type="subTitle" idx="1"/>
          </p:nvPr>
        </p:nvSpPr>
        <p:spPr>
          <a:xfrm>
            <a:off x="1295400" y="3200400"/>
            <a:ext cx="6400800" cy="732656"/>
          </a:xfrm>
        </p:spPr>
        <p:txBody>
          <a:bodyPr>
            <a:normAutofit/>
          </a:bodyPr>
          <a:lstStyle/>
          <a:p>
            <a:r>
              <a:rPr lang="es-MX" sz="3600" b="1" dirty="0">
                <a:solidFill>
                  <a:schemeClr val="accent1">
                    <a:lumMod val="75000"/>
                  </a:schemeClr>
                </a:solidFill>
              </a:rPr>
              <a:t>Menú de servicios </a:t>
            </a:r>
            <a:endParaRPr lang="es-MX" sz="3600" dirty="0">
              <a:solidFill>
                <a:schemeClr val="accent1">
                  <a:lumMod val="75000"/>
                </a:schemeClr>
              </a:solidFill>
            </a:endParaRPr>
          </a:p>
        </p:txBody>
      </p:sp>
      <p:sp>
        <p:nvSpPr>
          <p:cNvPr id="3" name="2 Título"/>
          <p:cNvSpPr>
            <a:spLocks noGrp="1"/>
          </p:cNvSpPr>
          <p:nvPr>
            <p:ph type="ctrTitle"/>
          </p:nvPr>
        </p:nvSpPr>
        <p:spPr/>
        <p:txBody>
          <a:bodyPr>
            <a:normAutofit/>
          </a:bodyPr>
          <a:lstStyle/>
          <a:p>
            <a:r>
              <a:rPr lang="es-MX" dirty="0"/>
              <a:t>DELGADO ROBLES Y ASOCIADOS SC</a:t>
            </a:r>
            <a:br>
              <a:rPr lang="es-MX" dirty="0"/>
            </a:br>
            <a:r>
              <a:rPr lang="es-MX" dirty="0"/>
              <a:t>SERVICIOS CONTABLES Y FISCALES</a:t>
            </a:r>
          </a:p>
        </p:txBody>
      </p:sp>
      <p:sp>
        <p:nvSpPr>
          <p:cNvPr id="4" name="3 CuadroTexto"/>
          <p:cNvSpPr txBox="1"/>
          <p:nvPr/>
        </p:nvSpPr>
        <p:spPr>
          <a:xfrm>
            <a:off x="1475656" y="4077072"/>
            <a:ext cx="6480720" cy="1569660"/>
          </a:xfrm>
          <a:prstGeom prst="rect">
            <a:avLst/>
          </a:prstGeom>
          <a:noFill/>
        </p:spPr>
        <p:txBody>
          <a:bodyPr wrap="square" rtlCol="0">
            <a:spAutoFit/>
          </a:bodyPr>
          <a:lstStyle/>
          <a:p>
            <a:pPr algn="r"/>
            <a:r>
              <a:rPr lang="es-MX" sz="2400" b="1" dirty="0">
                <a:solidFill>
                  <a:srgbClr val="D34817">
                    <a:lumMod val="75000"/>
                  </a:srgbClr>
                </a:solidFill>
              </a:rPr>
              <a:t>“Somos una firma de  consultores especializada en Contabilidad, Impuestos, Asesoría, Planeaciones fiscales, Nominas, servicios legales y fiscales de actualidad. </a:t>
            </a:r>
          </a:p>
        </p:txBody>
      </p:sp>
      <p:pic>
        <p:nvPicPr>
          <p:cNvPr id="5" name="4 Imagen"/>
          <p:cNvPicPr/>
          <p:nvPr/>
        </p:nvPicPr>
        <p:blipFill rotWithShape="1">
          <a:blip r:embed="rId2" cstate="print">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l="33684" t="14563" r="7894"/>
          <a:stretch/>
        </p:blipFill>
        <p:spPr bwMode="auto">
          <a:xfrm>
            <a:off x="7596336" y="404664"/>
            <a:ext cx="1057275" cy="838200"/>
          </a:xfrm>
          <a:prstGeom prst="rect">
            <a:avLst/>
          </a:prstGeom>
          <a:noFill/>
          <a:ln>
            <a:noFill/>
          </a:ln>
          <a:extLst>
            <a:ext uri="{53640926-AAD7-44D8-BBD7-CCE9431645EC}">
              <a14:shadowObscured xmlns:a14="http://schemas.microsoft.com/office/drawing/2010/main"/>
            </a:ext>
          </a:extLst>
        </p:spPr>
      </p:pic>
      <p:sp>
        <p:nvSpPr>
          <p:cNvPr id="6" name="5 CuadroTexto"/>
          <p:cNvSpPr txBox="1"/>
          <p:nvPr/>
        </p:nvSpPr>
        <p:spPr>
          <a:xfrm>
            <a:off x="611560" y="6309320"/>
            <a:ext cx="7704856" cy="369332"/>
          </a:xfrm>
          <a:prstGeom prst="rect">
            <a:avLst/>
          </a:prstGeom>
          <a:noFill/>
        </p:spPr>
        <p:txBody>
          <a:bodyPr wrap="square" rtlCol="0">
            <a:spAutoFit/>
          </a:bodyPr>
          <a:lstStyle/>
          <a:p>
            <a:r>
              <a:rPr lang="es-MX" dirty="0">
                <a:solidFill>
                  <a:srgbClr val="9B2D1F">
                    <a:lumMod val="75000"/>
                  </a:srgbClr>
                </a:solidFill>
              </a:rPr>
              <a:t>			</a:t>
            </a:r>
            <a:r>
              <a:rPr lang="es-MX" dirty="0">
                <a:solidFill>
                  <a:srgbClr val="0070C0"/>
                </a:solidFill>
              </a:rPr>
              <a:t>www.delgadoyasociados.com</a:t>
            </a:r>
          </a:p>
        </p:txBody>
      </p:sp>
    </p:spTree>
    <p:extLst>
      <p:ext uri="{BB962C8B-B14F-4D97-AF65-F5344CB8AC3E}">
        <p14:creationId xmlns:p14="http://schemas.microsoft.com/office/powerpoint/2010/main" val="3977898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22313" y="2547938"/>
            <a:ext cx="7772400" cy="3905398"/>
          </a:xfrm>
        </p:spPr>
        <p:txBody>
          <a:bodyPr>
            <a:noAutofit/>
          </a:bodyPr>
          <a:lstStyle/>
          <a:p>
            <a:r>
              <a:rPr lang="es-MX" sz="2800" b="1" i="1" dirty="0">
                <a:solidFill>
                  <a:schemeClr val="accent1">
                    <a:lumMod val="75000"/>
                  </a:schemeClr>
                </a:solidFill>
              </a:rPr>
              <a:t>A.- SERVICIOS CONTABLES </a:t>
            </a:r>
          </a:p>
          <a:p>
            <a:r>
              <a:rPr lang="es-MX" sz="2800" b="1" i="1" dirty="0">
                <a:solidFill>
                  <a:schemeClr val="accent1">
                    <a:lumMod val="75000"/>
                  </a:schemeClr>
                </a:solidFill>
              </a:rPr>
              <a:t>B.- IMPUESTOS</a:t>
            </a:r>
          </a:p>
          <a:p>
            <a:r>
              <a:rPr lang="es-MX" sz="2800" b="1" i="1" dirty="0">
                <a:solidFill>
                  <a:schemeClr val="accent1">
                    <a:lumMod val="75000"/>
                  </a:schemeClr>
                </a:solidFill>
              </a:rPr>
              <a:t>C.- NOMINAS</a:t>
            </a:r>
          </a:p>
          <a:p>
            <a:r>
              <a:rPr lang="es-MX" sz="2800" b="1" i="1" dirty="0">
                <a:solidFill>
                  <a:schemeClr val="accent1">
                    <a:lumMod val="75000"/>
                  </a:schemeClr>
                </a:solidFill>
              </a:rPr>
              <a:t>D.- PLANEACIONES FISCALES</a:t>
            </a:r>
          </a:p>
          <a:p>
            <a:r>
              <a:rPr lang="es-MX" sz="2800" b="1" i="1" dirty="0">
                <a:solidFill>
                  <a:schemeClr val="accent1">
                    <a:lumMod val="75000"/>
                  </a:schemeClr>
                </a:solidFill>
              </a:rPr>
              <a:t>E.- SERVICIOS  LEGALES Y FISCALES DE ACTUALIDAD</a:t>
            </a:r>
          </a:p>
          <a:p>
            <a:endParaRPr lang="es-MX" sz="2800" b="1" i="1" dirty="0">
              <a:solidFill>
                <a:schemeClr val="accent1">
                  <a:lumMod val="75000"/>
                </a:schemeClr>
              </a:solidFill>
            </a:endParaRPr>
          </a:p>
          <a:p>
            <a:endParaRPr lang="es-MX" sz="2800" b="1" i="1" dirty="0">
              <a:solidFill>
                <a:schemeClr val="accent1">
                  <a:lumMod val="75000"/>
                </a:schemeClr>
              </a:solidFill>
            </a:endParaRPr>
          </a:p>
          <a:p>
            <a:endParaRPr lang="es-MX" sz="2800" b="1" i="1" dirty="0">
              <a:solidFill>
                <a:schemeClr val="accent1">
                  <a:lumMod val="75000"/>
                </a:schemeClr>
              </a:solidFill>
            </a:endParaRPr>
          </a:p>
          <a:p>
            <a:endParaRPr lang="es-MX" sz="2800" dirty="0"/>
          </a:p>
          <a:p>
            <a:endParaRPr lang="es-MX" sz="2800" dirty="0"/>
          </a:p>
        </p:txBody>
      </p:sp>
      <p:sp>
        <p:nvSpPr>
          <p:cNvPr id="4" name="1 Título"/>
          <p:cNvSpPr txBox="1">
            <a:spLocks/>
          </p:cNvSpPr>
          <p:nvPr/>
        </p:nvSpPr>
        <p:spPr>
          <a:xfrm>
            <a:off x="722313" y="548681"/>
            <a:ext cx="7772400" cy="1512168"/>
          </a:xfrm>
          <a:prstGeom prst="rect">
            <a:avLst/>
          </a:prstGeom>
        </p:spPr>
        <p:txBody>
          <a:bodyPr bIns="91440" anchor="b" anchorCtr="0">
            <a:noAutofit/>
          </a:bodyPr>
          <a:lstStyle/>
          <a:p>
            <a:r>
              <a:rPr lang="es-MX" sz="4500" b="1" i="1" u="sng" dirty="0">
                <a:solidFill>
                  <a:srgbClr val="D34817">
                    <a:lumMod val="75000"/>
                  </a:srgbClr>
                </a:solidFill>
              </a:rPr>
              <a:t>SERVICIOS QUE OFRECEMOS</a:t>
            </a:r>
          </a:p>
        </p:txBody>
      </p:sp>
      <p:pic>
        <p:nvPicPr>
          <p:cNvPr id="5" name="4 Imagen"/>
          <p:cNvPicPr/>
          <p:nvPr/>
        </p:nvPicPr>
        <p:blipFill rotWithShape="1">
          <a:blip r:embed="rId2" cstate="print">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l="33684" t="14563" r="7894"/>
          <a:stretch/>
        </p:blipFill>
        <p:spPr bwMode="auto">
          <a:xfrm>
            <a:off x="7331149" y="332656"/>
            <a:ext cx="1057275" cy="838200"/>
          </a:xfrm>
          <a:prstGeom prst="rect">
            <a:avLst/>
          </a:prstGeom>
          <a:noFill/>
          <a:ln>
            <a:noFill/>
          </a:ln>
          <a:extLst>
            <a:ext uri="{53640926-AAD7-44D8-BBD7-CCE9431645EC}">
              <a14:shadowObscured xmlns:a14="http://schemas.microsoft.com/office/drawing/2010/main"/>
            </a:ext>
          </a:extLst>
        </p:spPr>
      </p:pic>
      <p:sp>
        <p:nvSpPr>
          <p:cNvPr id="7" name="6 CuadroTexto"/>
          <p:cNvSpPr txBox="1"/>
          <p:nvPr/>
        </p:nvSpPr>
        <p:spPr>
          <a:xfrm>
            <a:off x="611560" y="6309320"/>
            <a:ext cx="7704856" cy="369332"/>
          </a:xfrm>
          <a:prstGeom prst="rect">
            <a:avLst/>
          </a:prstGeom>
          <a:noFill/>
        </p:spPr>
        <p:txBody>
          <a:bodyPr wrap="square" rtlCol="0">
            <a:spAutoFit/>
          </a:bodyPr>
          <a:lstStyle/>
          <a:p>
            <a:r>
              <a:rPr lang="es-MX" dirty="0">
                <a:solidFill>
                  <a:srgbClr val="9B2D1F">
                    <a:lumMod val="75000"/>
                  </a:srgbClr>
                </a:solidFill>
              </a:rPr>
              <a:t>			</a:t>
            </a:r>
            <a:r>
              <a:rPr lang="es-MX" dirty="0">
                <a:solidFill>
                  <a:srgbClr val="0070C0"/>
                </a:solidFill>
              </a:rPr>
              <a:t>www.delgadoyasociados.com</a:t>
            </a:r>
          </a:p>
        </p:txBody>
      </p:sp>
    </p:spTree>
    <p:extLst>
      <p:ext uri="{BB962C8B-B14F-4D97-AF65-F5344CB8AC3E}">
        <p14:creationId xmlns:p14="http://schemas.microsoft.com/office/powerpoint/2010/main" val="2720472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476672"/>
            <a:ext cx="7772400" cy="1368152"/>
          </a:xfrm>
        </p:spPr>
        <p:txBody>
          <a:bodyPr>
            <a:noAutofit/>
          </a:bodyPr>
          <a:lstStyle/>
          <a:p>
            <a:r>
              <a:rPr lang="es-ES" sz="2000" b="1" i="1" dirty="0">
                <a:solidFill>
                  <a:schemeClr val="accent1">
                    <a:lumMod val="75000"/>
                  </a:schemeClr>
                </a:solidFill>
                <a:latin typeface="Franklin Gothic Heavy" pitchFamily="34" charset="0"/>
              </a:rPr>
              <a:t>DELGADO ROBLES Y ASOCIADOS SC</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ANTONIO COELLO 603, COL OBRERA, </a:t>
            </a:r>
            <a:br>
              <a:rPr lang="es-MX"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MONTERREY N.L, C.P. 64010, </a:t>
            </a:r>
            <a:br>
              <a:rPr lang="es-ES" sz="2000" b="1" dirty="0">
                <a:solidFill>
                  <a:schemeClr val="accent1">
                    <a:lumMod val="75000"/>
                  </a:schemeClr>
                </a:solidFill>
                <a:latin typeface="Franklin Gothic Heavy" pitchFamily="34" charset="0"/>
              </a:rPr>
            </a:br>
            <a:r>
              <a:rPr lang="es-ES" sz="2000" b="1" dirty="0">
                <a:solidFill>
                  <a:schemeClr val="accent1">
                    <a:lumMod val="75000"/>
                  </a:schemeClr>
                </a:solidFill>
                <a:latin typeface="Franklin Gothic Heavy" pitchFamily="34" charset="0"/>
              </a:rPr>
              <a:t>Conmutador. (81) 83-44-77-60</a:t>
            </a:r>
            <a:endParaRPr lang="es-MX" sz="2000" b="1" dirty="0">
              <a:solidFill>
                <a:schemeClr val="accent1">
                  <a:lumMod val="75000"/>
                </a:schemeClr>
              </a:solidFill>
              <a:latin typeface="Franklin Gothic Heavy" pitchFamily="34" charset="0"/>
            </a:endParaRPr>
          </a:p>
        </p:txBody>
      </p:sp>
      <p:sp>
        <p:nvSpPr>
          <p:cNvPr id="3" name="2 Marcador de texto"/>
          <p:cNvSpPr>
            <a:spLocks noGrp="1"/>
          </p:cNvSpPr>
          <p:nvPr>
            <p:ph type="body" idx="1"/>
          </p:nvPr>
        </p:nvSpPr>
        <p:spPr>
          <a:xfrm>
            <a:off x="683568" y="1916832"/>
            <a:ext cx="7772400" cy="4337446"/>
          </a:xfrm>
        </p:spPr>
        <p:txBody>
          <a:bodyPr>
            <a:noAutofit/>
          </a:bodyPr>
          <a:lstStyle/>
          <a:p>
            <a:r>
              <a:rPr lang="es-MX" sz="1800" b="1" i="1" u="sng" dirty="0">
                <a:solidFill>
                  <a:schemeClr val="accent1">
                    <a:lumMod val="75000"/>
                  </a:schemeClr>
                </a:solidFill>
              </a:rPr>
              <a:t>II.- SERVICIOS</a:t>
            </a:r>
          </a:p>
          <a:p>
            <a:endParaRPr lang="es-MX" sz="1800" b="1" i="1" u="sng" dirty="0">
              <a:solidFill>
                <a:schemeClr val="accent1">
                  <a:lumMod val="75000"/>
                </a:schemeClr>
              </a:solidFill>
            </a:endParaRPr>
          </a:p>
          <a:p>
            <a:r>
              <a:rPr lang="es-MX" sz="1800" b="1" i="1" dirty="0">
                <a:solidFill>
                  <a:schemeClr val="accent1">
                    <a:lumMod val="75000"/>
                  </a:schemeClr>
                </a:solidFill>
              </a:rPr>
              <a:t>A.- SERVICIOS CONTABLES </a:t>
            </a:r>
          </a:p>
          <a:p>
            <a:r>
              <a:rPr lang="es-MX" sz="1800" b="1" i="1" dirty="0">
                <a:solidFill>
                  <a:schemeClr val="accent1">
                    <a:lumMod val="75000"/>
                  </a:schemeClr>
                </a:solidFill>
              </a:rPr>
              <a:t>Elaboración o revisión de contabilidades, con la finalidad de obtener información financiera veraz y oportuna para la toma de decisiones. </a:t>
            </a:r>
          </a:p>
          <a:p>
            <a:r>
              <a:rPr lang="es-MX" sz="1800" b="1" i="1" dirty="0">
                <a:solidFill>
                  <a:schemeClr val="accent1">
                    <a:lumMod val="75000"/>
                  </a:schemeClr>
                </a:solidFill>
              </a:rPr>
              <a:t>Apoyo en cierres contables, para envió oportuno de información a Oficina matriz; de acuerdo a Normas Financieras Locales o Internacionales. Realizamos conciliaciones y depuraciones de cuentas, </a:t>
            </a:r>
          </a:p>
          <a:p>
            <a:r>
              <a:rPr lang="es-MX" sz="1800" b="1" i="1" dirty="0">
                <a:solidFill>
                  <a:schemeClr val="accent1">
                    <a:lumMod val="75000"/>
                  </a:schemeClr>
                </a:solidFill>
              </a:rPr>
              <a:t>NUESTROS SERVICIOS INCLUYEN:</a:t>
            </a:r>
          </a:p>
          <a:p>
            <a:r>
              <a:rPr lang="es-MX" sz="500" b="1" i="1" dirty="0">
                <a:solidFill>
                  <a:schemeClr val="accent1">
                    <a:lumMod val="75000"/>
                  </a:schemeClr>
                </a:solidFill>
              </a:rPr>
              <a:t>_______________________________________________________________</a:t>
            </a:r>
          </a:p>
          <a:p>
            <a:r>
              <a:rPr lang="es-MX" sz="1800" b="1" i="1" dirty="0">
                <a:solidFill>
                  <a:schemeClr val="accent1">
                    <a:lumMod val="75000"/>
                  </a:schemeClr>
                </a:solidFill>
              </a:rPr>
              <a:t>•	Elaboración o revisión de la contabilidad</a:t>
            </a:r>
          </a:p>
          <a:p>
            <a:r>
              <a:rPr lang="es-MX" sz="1800" b="1" i="1" dirty="0">
                <a:solidFill>
                  <a:schemeClr val="accent1">
                    <a:lumMod val="75000"/>
                  </a:schemeClr>
                </a:solidFill>
              </a:rPr>
              <a:t>•	Emisión de Estados Financieros</a:t>
            </a:r>
          </a:p>
          <a:p>
            <a:r>
              <a:rPr lang="es-MX" sz="1800" b="1" i="1" dirty="0">
                <a:solidFill>
                  <a:schemeClr val="accent1">
                    <a:lumMod val="75000"/>
                  </a:schemeClr>
                </a:solidFill>
              </a:rPr>
              <a:t>•	Depuraciones &amp; Conciliaciones</a:t>
            </a:r>
          </a:p>
          <a:p>
            <a:r>
              <a:rPr lang="es-MX" sz="1800" b="1" i="1" dirty="0">
                <a:solidFill>
                  <a:schemeClr val="accent1">
                    <a:lumMod val="75000"/>
                  </a:schemeClr>
                </a:solidFill>
              </a:rPr>
              <a:t>•	Contabilidad </a:t>
            </a:r>
            <a:r>
              <a:rPr lang="es-MX" sz="1800" b="1" i="1" dirty="0" err="1">
                <a:solidFill>
                  <a:schemeClr val="accent1">
                    <a:lumMod val="75000"/>
                  </a:schemeClr>
                </a:solidFill>
              </a:rPr>
              <a:t>Electronica</a:t>
            </a:r>
            <a:endParaRPr lang="es-MX" sz="1800" b="1" i="1" dirty="0">
              <a:solidFill>
                <a:schemeClr val="accent1">
                  <a:lumMod val="75000"/>
                </a:schemeClr>
              </a:solidFill>
            </a:endParaRPr>
          </a:p>
          <a:p>
            <a:r>
              <a:rPr lang="es-MX" sz="1800" b="1" i="1" dirty="0">
                <a:solidFill>
                  <a:schemeClr val="accent1">
                    <a:lumMod val="75000"/>
                  </a:schemeClr>
                </a:solidFill>
              </a:rPr>
              <a:t>•	Soporte en cierres contables</a:t>
            </a:r>
          </a:p>
          <a:p>
            <a:endParaRPr lang="es-MX" sz="1800" b="1" dirty="0">
              <a:solidFill>
                <a:schemeClr val="accent1">
                  <a:lumMod val="75000"/>
                </a:schemeClr>
              </a:solidFill>
            </a:endParaRPr>
          </a:p>
        </p:txBody>
      </p:sp>
    </p:spTree>
    <p:extLst>
      <p:ext uri="{BB962C8B-B14F-4D97-AF65-F5344CB8AC3E}">
        <p14:creationId xmlns:p14="http://schemas.microsoft.com/office/powerpoint/2010/main" val="32491220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227</TotalTime>
  <Words>2203</Words>
  <Application>Microsoft Office PowerPoint</Application>
  <PresentationFormat>Presentación en pantalla (4:3)</PresentationFormat>
  <Paragraphs>204</Paragraphs>
  <Slides>22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Arial</vt:lpstr>
      <vt:lpstr>Franklin Gothic Book</vt:lpstr>
      <vt:lpstr>Franklin Gothic Heavy</vt:lpstr>
      <vt:lpstr>Perpetua</vt:lpstr>
      <vt:lpstr>Wingdings</vt:lpstr>
      <vt:lpstr>Wingdings 2</vt:lpstr>
      <vt:lpstr>Equidad</vt:lpstr>
      <vt:lpstr>DELGADO ROBLES Y ASOCIADOS SC SERVICIOS CONTABLES Y FISCALES</vt:lpstr>
      <vt:lpstr>     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SERVICIOS CONTABLES Y FISCALES</vt:lpstr>
      <vt:lpstr>Presentación de PowerPoint</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ANTONIO COELLO 603, COL OBRERA,  MONTERREY N.L, C.P. 64010,  Conmutador. (81) 83-44-77-60</vt:lpstr>
      <vt:lpstr>DELGADO ROBLES Y ASOCIADOS SC SERVICIOS CONTABLES Y FISCALES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DELGADO ROBLES Y ASOCIADOS SC SERVICIOS CONTABLES Y FISCALES</dc:title>
  <dc:creator>Carlos</dc:creator>
  <cp:lastModifiedBy>Carlos Delgado</cp:lastModifiedBy>
  <cp:revision>26</cp:revision>
  <cp:lastPrinted>2013-09-06T23:23:13Z</cp:lastPrinted>
  <dcterms:created xsi:type="dcterms:W3CDTF">2013-09-06T21:23:00Z</dcterms:created>
  <dcterms:modified xsi:type="dcterms:W3CDTF">2021-06-11T23:39:12Z</dcterms:modified>
</cp:coreProperties>
</file>